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67" r:id="rId2"/>
    <p:sldId id="287" r:id="rId3"/>
    <p:sldId id="269" r:id="rId4"/>
    <p:sldId id="271" r:id="rId5"/>
    <p:sldId id="272" r:id="rId6"/>
    <p:sldId id="283" r:id="rId7"/>
    <p:sldId id="273" r:id="rId8"/>
    <p:sldId id="285" r:id="rId9"/>
    <p:sldId id="298" r:id="rId10"/>
    <p:sldId id="289" r:id="rId11"/>
    <p:sldId id="297" r:id="rId12"/>
    <p:sldId id="303" r:id="rId13"/>
    <p:sldId id="286" r:id="rId14"/>
    <p:sldId id="268" r:id="rId15"/>
    <p:sldId id="277" r:id="rId16"/>
    <p:sldId id="280" r:id="rId17"/>
    <p:sldId id="295" r:id="rId18"/>
    <p:sldId id="260" r:id="rId19"/>
    <p:sldId id="299" r:id="rId20"/>
    <p:sldId id="304" r:id="rId21"/>
    <p:sldId id="262" r:id="rId22"/>
    <p:sldId id="266" r:id="rId23"/>
    <p:sldId id="279" r:id="rId24"/>
    <p:sldId id="306" r:id="rId25"/>
    <p:sldId id="301" r:id="rId26"/>
    <p:sldId id="265" r:id="rId27"/>
    <p:sldId id="300" r:id="rId28"/>
    <p:sldId id="278" r:id="rId29"/>
    <p:sldId id="305" r:id="rId3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CC3300"/>
    <a:srgbClr val="008000"/>
    <a:srgbClr val="E26714"/>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95" autoAdjust="0"/>
    <p:restoredTop sz="94660"/>
  </p:normalViewPr>
  <p:slideViewPr>
    <p:cSldViewPr snapToGrid="0">
      <p:cViewPr varScale="1">
        <p:scale>
          <a:sx n="104" d="100"/>
          <a:sy n="104" d="100"/>
        </p:scale>
        <p:origin x="132" y="288"/>
      </p:cViewPr>
      <p:guideLst/>
    </p:cSldViewPr>
  </p:slideViewPr>
  <p:notesTextViewPr>
    <p:cViewPr>
      <p:scale>
        <a:sx n="1" d="1"/>
        <a:sy n="1" d="1"/>
      </p:scale>
      <p:origin x="0" y="0"/>
    </p:cViewPr>
  </p:notesTextViewPr>
  <p:sorterViewPr>
    <p:cViewPr>
      <p:scale>
        <a:sx n="100" d="100"/>
        <a:sy n="100" d="100"/>
      </p:scale>
      <p:origin x="0" y="-89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50F9BF-2945-4D7D-A3F1-F20E84C0642F}" type="datetimeFigureOut">
              <a:rPr lang="es-ES" smtClean="0"/>
              <a:t>14/12/2015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1696F3-D385-4C58-B209-D24DCDB88FC1}" type="slidenum">
              <a:rPr lang="es-ES" smtClean="0"/>
              <a:t>‹Nº›</a:t>
            </a:fld>
            <a:endParaRPr lang="es-ES"/>
          </a:p>
        </p:txBody>
      </p:sp>
    </p:spTree>
    <p:extLst>
      <p:ext uri="{BB962C8B-B14F-4D97-AF65-F5344CB8AC3E}">
        <p14:creationId xmlns:p14="http://schemas.microsoft.com/office/powerpoint/2010/main" val="2704852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42713D7-94AE-4D62-827C-396B90FF9D9D}" type="slidenum">
              <a:rPr lang="de-DE" altLang="es-ES">
                <a:latin typeface="Times New Roman" panose="02020603050405020304" pitchFamily="18" charset="0"/>
              </a:rPr>
              <a:pPr>
                <a:spcBef>
                  <a:spcPct val="0"/>
                </a:spcBef>
              </a:pPr>
              <a:t>10</a:t>
            </a:fld>
            <a:endParaRPr lang="de-DE" altLang="es-ES">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de-DE" altLang="es-ES" smtClean="0">
              <a:latin typeface="Times New Roman" panose="02020603050405020304" pitchFamily="18" charset="0"/>
            </a:endParaRPr>
          </a:p>
        </p:txBody>
      </p:sp>
    </p:spTree>
    <p:extLst>
      <p:ext uri="{BB962C8B-B14F-4D97-AF65-F5344CB8AC3E}">
        <p14:creationId xmlns:p14="http://schemas.microsoft.com/office/powerpoint/2010/main" val="621217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2044700" y="15287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2044700" y="40084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S"/>
          </a:p>
        </p:txBody>
      </p:sp>
      <p:sp>
        <p:nvSpPr>
          <p:cNvPr id="5" name="Marcador de pie de página 4"/>
          <p:cNvSpPr>
            <a:spLocks noGrp="1"/>
          </p:cNvSpPr>
          <p:nvPr>
            <p:ph type="ftr" sz="quarter" idx="11"/>
          </p:nvPr>
        </p:nvSpPr>
        <p:spPr>
          <a:xfrm>
            <a:off x="4038600" y="6356350"/>
            <a:ext cx="7150100" cy="365125"/>
          </a:xfrm>
          <a:prstGeom prst="rect">
            <a:avLst/>
          </a:prstGeom>
        </p:spPr>
        <p:txBody>
          <a:bodyPr/>
          <a:lstStyle/>
          <a:p>
            <a:endParaRPr lang="es-ES">
              <a:solidFill>
                <a:prstClr val="black"/>
              </a:solidFill>
            </a:endParaRPr>
          </a:p>
        </p:txBody>
      </p:sp>
    </p:spTree>
    <p:extLst>
      <p:ext uri="{BB962C8B-B14F-4D97-AF65-F5344CB8AC3E}">
        <p14:creationId xmlns:p14="http://schemas.microsoft.com/office/powerpoint/2010/main" val="449886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2467904" y="365125"/>
            <a:ext cx="9251524" cy="777875"/>
          </a:xfrm>
        </p:spPr>
        <p:txBody>
          <a:bodyPr/>
          <a:lstStyle/>
          <a:p>
            <a:r>
              <a:rPr lang="es-ES" dirty="0" smtClean="0"/>
              <a:t>Haga clic para modificar el estilo de título del patrón</a:t>
            </a:r>
            <a:endParaRPr lang="es-ES" dirty="0"/>
          </a:p>
        </p:txBody>
      </p:sp>
      <p:sp>
        <p:nvSpPr>
          <p:cNvPr id="3" name="Marcador de contenido 2"/>
          <p:cNvSpPr>
            <a:spLocks noGrp="1"/>
          </p:cNvSpPr>
          <p:nvPr>
            <p:ph idx="1"/>
          </p:nvPr>
        </p:nvSpPr>
        <p:spPr>
          <a:xfrm>
            <a:off x="1168400" y="1521248"/>
            <a:ext cx="10604500" cy="5070052"/>
          </a:xfrm>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Tree>
    <p:extLst>
      <p:ext uri="{BB962C8B-B14F-4D97-AF65-F5344CB8AC3E}">
        <p14:creationId xmlns:p14="http://schemas.microsoft.com/office/powerpoint/2010/main" val="14096238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Haga clic para modificar el estilo de título del patrón</a:t>
            </a:r>
            <a:endParaRPr lang="es-ES" dirty="0"/>
          </a:p>
        </p:txBody>
      </p:sp>
      <p:sp>
        <p:nvSpPr>
          <p:cNvPr id="3" name="Marcador de contenido 2"/>
          <p:cNvSpPr>
            <a:spLocks noGrp="1"/>
          </p:cNvSpPr>
          <p:nvPr>
            <p:ph sz="half" idx="1"/>
          </p:nvPr>
        </p:nvSpPr>
        <p:spPr>
          <a:xfrm>
            <a:off x="1297300" y="1825625"/>
            <a:ext cx="50400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631300" y="1825625"/>
            <a:ext cx="50400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Marcador de pie de página 5"/>
          <p:cNvSpPr>
            <a:spLocks noGrp="1"/>
          </p:cNvSpPr>
          <p:nvPr>
            <p:ph type="ftr" sz="quarter" idx="11"/>
          </p:nvPr>
        </p:nvSpPr>
        <p:spPr>
          <a:xfrm>
            <a:off x="4038600" y="6356350"/>
            <a:ext cx="7632700" cy="365125"/>
          </a:xfrm>
          <a:prstGeom prst="rect">
            <a:avLst/>
          </a:prstGeom>
        </p:spPr>
        <p:txBody>
          <a:bodyPr/>
          <a:lstStyle/>
          <a:p>
            <a:endParaRPr lang="es-ES">
              <a:solidFill>
                <a:prstClr val="black"/>
              </a:solidFill>
            </a:endParaRPr>
          </a:p>
        </p:txBody>
      </p:sp>
    </p:spTree>
    <p:extLst>
      <p:ext uri="{BB962C8B-B14F-4D97-AF65-F5344CB8AC3E}">
        <p14:creationId xmlns:p14="http://schemas.microsoft.com/office/powerpoint/2010/main" val="1150640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Tree>
    <p:extLst>
      <p:ext uri="{BB962C8B-B14F-4D97-AF65-F5344CB8AC3E}">
        <p14:creationId xmlns:p14="http://schemas.microsoft.com/office/powerpoint/2010/main" val="1158016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2912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gif"/><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tif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2578100" y="365125"/>
            <a:ext cx="9093200" cy="942975"/>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Marcador de texto 2"/>
          <p:cNvSpPr>
            <a:spLocks noGrp="1"/>
          </p:cNvSpPr>
          <p:nvPr>
            <p:ph type="body" idx="1"/>
          </p:nvPr>
        </p:nvSpPr>
        <p:spPr>
          <a:xfrm>
            <a:off x="1447800" y="1521248"/>
            <a:ext cx="10223500" cy="4993852"/>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grpSp>
        <p:nvGrpSpPr>
          <p:cNvPr id="8" name="Grupo 7"/>
          <p:cNvGrpSpPr/>
          <p:nvPr userDrawn="1"/>
        </p:nvGrpSpPr>
        <p:grpSpPr>
          <a:xfrm>
            <a:off x="0" y="1180"/>
            <a:ext cx="2277405" cy="6856820"/>
            <a:chOff x="0" y="1180"/>
            <a:chExt cx="2277405" cy="6856820"/>
          </a:xfrm>
        </p:grpSpPr>
        <p:pic>
          <p:nvPicPr>
            <p:cNvPr id="9" name="Imagen 8"/>
            <p:cNvPicPr>
              <a:picLocks noChangeAspect="1"/>
            </p:cNvPicPr>
            <p:nvPr/>
          </p:nvPicPr>
          <p:blipFill>
            <a:blip r:embed="rId7"/>
            <a:stretch>
              <a:fillRect/>
            </a:stretch>
          </p:blipFill>
          <p:spPr>
            <a:xfrm flipV="1">
              <a:off x="0" y="1180"/>
              <a:ext cx="695325" cy="6856820"/>
            </a:xfrm>
            <a:prstGeom prst="rect">
              <a:avLst/>
            </a:prstGeom>
          </p:spPr>
        </p:pic>
        <p:pic>
          <p:nvPicPr>
            <p:cNvPr id="10" name="Imagen 9"/>
            <p:cNvPicPr>
              <a:picLocks noChangeAspect="1"/>
            </p:cNvPicPr>
            <p:nvPr/>
          </p:nvPicPr>
          <p:blipFill>
            <a:blip r:embed="rId8" cstate="print">
              <a:clrChange>
                <a:clrFrom>
                  <a:srgbClr val="FFFFFF"/>
                </a:clrFrom>
                <a:clrTo>
                  <a:srgbClr val="FFFFFF">
                    <a:alpha val="0"/>
                  </a:srgbClr>
                </a:clrTo>
              </a:clrChange>
              <a:grayscl/>
              <a:extLst>
                <a:ext uri="{28A0092B-C50C-407E-A947-70E740481C1C}">
                  <a14:useLocalDpi xmlns:a14="http://schemas.microsoft.com/office/drawing/2010/main" val="0"/>
                </a:ext>
              </a:extLst>
            </a:blip>
            <a:stretch>
              <a:fillRect/>
            </a:stretch>
          </p:blipFill>
          <p:spPr>
            <a:xfrm>
              <a:off x="58943" y="6010275"/>
              <a:ext cx="534442" cy="723900"/>
            </a:xfrm>
            <a:prstGeom prst="rect">
              <a:avLst/>
            </a:prstGeom>
          </p:spPr>
        </p:pic>
        <p:pic>
          <p:nvPicPr>
            <p:cNvPr id="11" name="Imagen 1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0409446">
              <a:off x="190500" y="533861"/>
              <a:ext cx="2086905" cy="652572"/>
            </a:xfrm>
            <a:prstGeom prst="rect">
              <a:avLst/>
            </a:prstGeom>
            <a:ln>
              <a:solidFill>
                <a:schemeClr val="bg1">
                  <a:lumMod val="65000"/>
                </a:schemeClr>
              </a:solidFill>
            </a:ln>
            <a:effectLst>
              <a:outerShdw blurRad="190500" algn="tl" rotWithShape="0">
                <a:srgbClr val="000000">
                  <a:alpha val="70000"/>
                </a:srgbClr>
              </a:outerShdw>
            </a:effectLst>
          </p:spPr>
        </p:pic>
      </p:grpSp>
    </p:spTree>
    <p:extLst>
      <p:ext uri="{BB962C8B-B14F-4D97-AF65-F5344CB8AC3E}">
        <p14:creationId xmlns:p14="http://schemas.microsoft.com/office/powerpoint/2010/main" val="14993598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hyperlink" Target="http://www.cnio.es/" TargetMode="External"/><Relationship Id="rId4" Type="http://schemas.openxmlformats.org/officeDocument/2006/relationships/hyperlink" Target="http://www.redbiobancos.es/"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genomeweb.com/pcrsample-prep/betting-bank"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www.genomeweb.com/pcrsample-prep/betting-bank" TargetMode="External"/><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gif"/><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4.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www.guiametabolica.org/sites/default/files/img_noticies/2012/consentimiento_informado_04.png"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www.guiametabolica.org/noticia/consentimiento-informado-proceso-importante-pacientes-profesionales-salud" TargetMode="Externa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46.png"/><Relationship Id="rId2" Type="http://schemas.openxmlformats.org/officeDocument/2006/relationships/image" Target="../media/image41.jpeg"/><Relationship Id="rId1" Type="http://schemas.openxmlformats.org/officeDocument/2006/relationships/slideLayout" Target="../slideLayouts/slideLayout4.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ep01.epimg.net/sociedad/imagenes/2009/11/09/actualidad/1257721210_850215_0000000001_sumario_norm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4093" y="2217190"/>
            <a:ext cx="3559981" cy="2044567"/>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1777484" y="1075915"/>
            <a:ext cx="9093200" cy="942975"/>
          </a:xfrm>
        </p:spPr>
        <p:txBody>
          <a:bodyPr>
            <a:noAutofit/>
          </a:bodyPr>
          <a:lstStyle/>
          <a:p>
            <a:pPr algn="ctr"/>
            <a:r>
              <a:rPr lang="es-ES" sz="4800" b="1" dirty="0" err="1">
                <a:solidFill>
                  <a:srgbClr val="C00000"/>
                </a:solidFill>
              </a:rPr>
              <a:t>Biobancos</a:t>
            </a:r>
            <a:r>
              <a:rPr lang="es-ES" sz="4800" b="1" dirty="0">
                <a:solidFill>
                  <a:srgbClr val="C00000"/>
                </a:solidFill>
              </a:rPr>
              <a:t>: La </a:t>
            </a:r>
            <a:r>
              <a:rPr lang="es-ES" sz="4800" b="1" dirty="0" smtClean="0">
                <a:solidFill>
                  <a:srgbClr val="C00000"/>
                </a:solidFill>
              </a:rPr>
              <a:t>importancia de </a:t>
            </a:r>
            <a:r>
              <a:rPr lang="es-ES" sz="4800" b="1" dirty="0">
                <a:solidFill>
                  <a:srgbClr val="C00000"/>
                </a:solidFill>
              </a:rPr>
              <a:t>las muestras de tumores</a:t>
            </a:r>
            <a:endParaRPr lang="es-ES" sz="4800" dirty="0">
              <a:solidFill>
                <a:srgbClr val="C00000"/>
              </a:solidFill>
            </a:endParaRPr>
          </a:p>
        </p:txBody>
      </p:sp>
      <p:sp>
        <p:nvSpPr>
          <p:cNvPr id="3" name="CuadroTexto 2"/>
          <p:cNvSpPr txBox="1"/>
          <p:nvPr/>
        </p:nvSpPr>
        <p:spPr>
          <a:xfrm>
            <a:off x="3564208" y="4334353"/>
            <a:ext cx="5875327" cy="1569660"/>
          </a:xfrm>
          <a:prstGeom prst="rect">
            <a:avLst/>
          </a:prstGeom>
          <a:noFill/>
        </p:spPr>
        <p:txBody>
          <a:bodyPr wrap="none" rtlCol="0">
            <a:spAutoFit/>
          </a:bodyPr>
          <a:lstStyle/>
          <a:p>
            <a:pPr algn="ctr"/>
            <a:r>
              <a:rPr lang="es-ES" sz="2000" b="1" dirty="0" smtClean="0">
                <a:solidFill>
                  <a:srgbClr val="FF0000"/>
                </a:solidFill>
                <a:latin typeface="Comic Sans MS" panose="030F0702030302020204" pitchFamily="66" charset="0"/>
              </a:rPr>
              <a:t>Nuria Ajenjo </a:t>
            </a:r>
          </a:p>
          <a:p>
            <a:pPr algn="ctr"/>
            <a:r>
              <a:rPr lang="es-ES" sz="2000" dirty="0" smtClean="0">
                <a:solidFill>
                  <a:srgbClr val="FF0000"/>
                </a:solidFill>
                <a:latin typeface="Comic Sans MS" panose="030F0702030302020204" pitchFamily="66" charset="0"/>
              </a:rPr>
              <a:t>Plataforma Red Nacional de </a:t>
            </a:r>
            <a:r>
              <a:rPr lang="es-ES" sz="2000" dirty="0" err="1" smtClean="0">
                <a:solidFill>
                  <a:srgbClr val="FF0000"/>
                </a:solidFill>
                <a:latin typeface="Comic Sans MS" panose="030F0702030302020204" pitchFamily="66" charset="0"/>
              </a:rPr>
              <a:t>Biobancos</a:t>
            </a:r>
            <a:endParaRPr lang="es-ES" sz="2000" dirty="0" smtClean="0">
              <a:solidFill>
                <a:srgbClr val="FF0000"/>
              </a:solidFill>
              <a:latin typeface="Comic Sans MS" panose="030F0702030302020204" pitchFamily="66" charset="0"/>
            </a:endParaRPr>
          </a:p>
          <a:p>
            <a:pPr algn="ctr"/>
            <a:r>
              <a:rPr lang="es-ES" sz="2000" dirty="0" smtClean="0">
                <a:solidFill>
                  <a:srgbClr val="FF0000"/>
                </a:solidFill>
                <a:latin typeface="Comic Sans MS" panose="030F0702030302020204" pitchFamily="66" charset="0"/>
              </a:rPr>
              <a:t>Centro Nacional de Investigaciones Oncológicas</a:t>
            </a:r>
          </a:p>
          <a:p>
            <a:endParaRPr lang="es-ES" dirty="0" smtClean="0">
              <a:solidFill>
                <a:srgbClr val="FF0000"/>
              </a:solidFill>
              <a:latin typeface="Comic Sans MS" panose="030F0702030302020204" pitchFamily="66" charset="0"/>
            </a:endParaRPr>
          </a:p>
          <a:p>
            <a:endParaRPr lang="es-ES" dirty="0" smtClean="0">
              <a:latin typeface="Comic Sans MS" panose="030F0702030302020204" pitchFamily="66" charset="0"/>
            </a:endParaRPr>
          </a:p>
        </p:txBody>
      </p:sp>
      <p:pic>
        <p:nvPicPr>
          <p:cNvPr id="10242" name="Picture 2" descr="http://congreso.gepac.es/imagenes/header/header-logos-10-congreso-gepac-20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084" y="5480824"/>
            <a:ext cx="5429250" cy="1143001"/>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4544093" y="2200527"/>
            <a:ext cx="1402948" cy="230832"/>
          </a:xfrm>
          <a:prstGeom prst="rect">
            <a:avLst/>
          </a:prstGeom>
          <a:noFill/>
        </p:spPr>
        <p:txBody>
          <a:bodyPr wrap="none" rtlCol="0">
            <a:spAutoFit/>
          </a:bodyPr>
          <a:lstStyle/>
          <a:p>
            <a:r>
              <a:rPr lang="es-ES" sz="900" dirty="0" smtClean="0"/>
              <a:t>Fuente foto: Biobanco CIC</a:t>
            </a:r>
            <a:endParaRPr lang="es-ES" sz="900" dirty="0"/>
          </a:p>
        </p:txBody>
      </p:sp>
      <p:sp>
        <p:nvSpPr>
          <p:cNvPr id="5" name="CuadroTexto 4"/>
          <p:cNvSpPr txBox="1"/>
          <p:nvPr/>
        </p:nvSpPr>
        <p:spPr>
          <a:xfrm>
            <a:off x="715964" y="5590659"/>
            <a:ext cx="2260299" cy="923330"/>
          </a:xfrm>
          <a:prstGeom prst="rect">
            <a:avLst/>
          </a:prstGeom>
          <a:noFill/>
        </p:spPr>
        <p:txBody>
          <a:bodyPr wrap="none" rtlCol="0">
            <a:spAutoFit/>
          </a:bodyPr>
          <a:lstStyle/>
          <a:p>
            <a:r>
              <a:rPr lang="es-ES" dirty="0" smtClean="0">
                <a:solidFill>
                  <a:srgbClr val="C00000"/>
                </a:solidFill>
                <a:hlinkClick r:id="rId4"/>
              </a:rPr>
              <a:t>www.redbiobancos.es</a:t>
            </a:r>
            <a:endParaRPr lang="es-ES" dirty="0" smtClean="0">
              <a:solidFill>
                <a:srgbClr val="C00000"/>
              </a:solidFill>
            </a:endParaRPr>
          </a:p>
          <a:p>
            <a:r>
              <a:rPr lang="es-ES" dirty="0" smtClean="0">
                <a:solidFill>
                  <a:srgbClr val="C00000"/>
                </a:solidFill>
                <a:hlinkClick r:id="rId5"/>
              </a:rPr>
              <a:t>www.cnio.es</a:t>
            </a:r>
            <a:endParaRPr lang="es-ES" dirty="0" smtClean="0">
              <a:solidFill>
                <a:srgbClr val="C00000"/>
              </a:solidFill>
            </a:endParaRPr>
          </a:p>
          <a:p>
            <a:endParaRPr lang="es-ES" dirty="0">
              <a:solidFill>
                <a:srgbClr val="C00000"/>
              </a:solidFill>
            </a:endParaRPr>
          </a:p>
        </p:txBody>
      </p:sp>
      <p:pic>
        <p:nvPicPr>
          <p:cNvPr id="1026" name="Grupo 2"/>
          <p:cNvPicPr>
            <a:picLocks noChangeArrowheads="1"/>
          </p:cNvPicPr>
          <p:nvPr/>
        </p:nvPicPr>
        <p:blipFill>
          <a:blip r:embed="rId6">
            <a:extLst>
              <a:ext uri="{28A0092B-C50C-407E-A947-70E740481C1C}">
                <a14:useLocalDpi xmlns:a14="http://schemas.microsoft.com/office/drawing/2010/main" val="0"/>
              </a:ext>
            </a:extLst>
          </a:blip>
          <a:srcRect b="-63"/>
          <a:stretch>
            <a:fillRect/>
          </a:stretch>
        </p:blipFill>
        <p:spPr bwMode="auto">
          <a:xfrm>
            <a:off x="715964" y="6371905"/>
            <a:ext cx="1574654" cy="486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1490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952624" y="6350"/>
            <a:ext cx="9574357" cy="1295400"/>
          </a:xfrm>
        </p:spPr>
        <p:txBody>
          <a:bodyPr/>
          <a:lstStyle/>
          <a:p>
            <a:pPr algn="r"/>
            <a:r>
              <a:rPr lang="es-ES" sz="4000" b="1" dirty="0">
                <a:solidFill>
                  <a:srgbClr val="C00000"/>
                </a:solidFill>
              </a:rPr>
              <a:t>¿Porqué los </a:t>
            </a:r>
            <a:r>
              <a:rPr lang="es-ES" sz="4000" b="1" dirty="0" err="1">
                <a:solidFill>
                  <a:srgbClr val="C00000"/>
                </a:solidFill>
              </a:rPr>
              <a:t>biobancos</a:t>
            </a:r>
            <a:r>
              <a:rPr lang="es-ES" sz="3600" b="1" dirty="0">
                <a:solidFill>
                  <a:srgbClr val="C00000"/>
                </a:solidFill>
              </a:rPr>
              <a:t>?</a:t>
            </a:r>
            <a:endParaRPr lang="en-US" altLang="es-ES" sz="3600" dirty="0">
              <a:solidFill>
                <a:srgbClr val="C00000"/>
              </a:solidFill>
            </a:endParaRPr>
          </a:p>
        </p:txBody>
      </p:sp>
      <p:sp>
        <p:nvSpPr>
          <p:cNvPr id="7171" name="Textfeld 10"/>
          <p:cNvSpPr txBox="1">
            <a:spLocks noChangeArrowheads="1"/>
          </p:cNvSpPr>
          <p:nvPr/>
        </p:nvSpPr>
        <p:spPr bwMode="auto">
          <a:xfrm>
            <a:off x="8430419" y="2241918"/>
            <a:ext cx="230447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CH" altLang="es-ES" sz="1200" u="sng" dirty="0">
                <a:hlinkClick r:id="rId3"/>
              </a:rPr>
              <a:t>http://www.genomeweb.com/pcrsample-prep/betting-bank</a:t>
            </a:r>
            <a:endParaRPr lang="de-CH" altLang="es-ES" sz="1200" dirty="0"/>
          </a:p>
        </p:txBody>
      </p:sp>
      <p:sp>
        <p:nvSpPr>
          <p:cNvPr id="7172" name="Textfeld 13"/>
          <p:cNvSpPr txBox="1">
            <a:spLocks noChangeArrowheads="1"/>
          </p:cNvSpPr>
          <p:nvPr/>
        </p:nvSpPr>
        <p:spPr bwMode="auto">
          <a:xfrm>
            <a:off x="3761581" y="1826420"/>
            <a:ext cx="46688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s-ES" sz="1800" dirty="0"/>
              <a:t>Allison Hubel</a:t>
            </a:r>
          </a:p>
          <a:p>
            <a:pPr eaLnBrk="1" hangingPunct="1">
              <a:spcBef>
                <a:spcPct val="0"/>
              </a:spcBef>
              <a:buFontTx/>
              <a:buNone/>
            </a:pPr>
            <a:r>
              <a:rPr lang="en-US" altLang="es-ES" sz="1800" dirty="0"/>
              <a:t>Director of the </a:t>
            </a:r>
            <a:r>
              <a:rPr lang="en-US" altLang="es-ES" sz="1800" dirty="0" err="1"/>
              <a:t>Biopreservation</a:t>
            </a:r>
            <a:r>
              <a:rPr lang="en-US" altLang="es-ES" sz="1800" dirty="0"/>
              <a:t> Core Resource </a:t>
            </a:r>
          </a:p>
          <a:p>
            <a:pPr eaLnBrk="1" hangingPunct="1">
              <a:spcBef>
                <a:spcPct val="0"/>
              </a:spcBef>
              <a:buFontTx/>
              <a:buNone/>
            </a:pPr>
            <a:r>
              <a:rPr lang="en-US" altLang="es-ES" sz="1800" dirty="0"/>
              <a:t>University of Minnesota</a:t>
            </a:r>
            <a:endParaRPr lang="de-CH" altLang="es-ES" sz="1800" dirty="0"/>
          </a:p>
        </p:txBody>
      </p:sp>
      <p:sp>
        <p:nvSpPr>
          <p:cNvPr id="16" name="Inhaltsplatzhalter 8"/>
          <p:cNvSpPr txBox="1">
            <a:spLocks/>
          </p:cNvSpPr>
          <p:nvPr/>
        </p:nvSpPr>
        <p:spPr bwMode="auto">
          <a:xfrm>
            <a:off x="2059782" y="2933700"/>
            <a:ext cx="8215313" cy="1056409"/>
          </a:xfrm>
          <a:prstGeom prst="rect">
            <a:avLst/>
          </a:prstGeom>
          <a:noFill/>
          <a:ln w="9525">
            <a:noFill/>
            <a:miter lim="800000"/>
            <a:headEnd/>
            <a:tailEnd/>
          </a:ln>
        </p:spPr>
        <p:txBody>
          <a:bodyPr/>
          <a:lstStyle/>
          <a:p>
            <a:pPr marL="3175" indent="-3175">
              <a:spcBef>
                <a:spcPct val="20000"/>
              </a:spcBef>
              <a:defRPr/>
            </a:pPr>
            <a:r>
              <a:rPr lang="en-US" sz="1200" dirty="0">
                <a:latin typeface="Comic Sans MS" pitchFamily="66" charset="0"/>
              </a:rPr>
              <a:t>“When the </a:t>
            </a:r>
            <a:r>
              <a:rPr lang="en-US" sz="1200" dirty="0">
                <a:solidFill>
                  <a:srgbClr val="0070C0"/>
                </a:solidFill>
                <a:latin typeface="Comic Sans MS" pitchFamily="66" charset="0"/>
              </a:rPr>
              <a:t>Cancer Genome Atlas </a:t>
            </a:r>
            <a:r>
              <a:rPr lang="en-US" sz="1200" dirty="0">
                <a:latin typeface="Comic Sans MS" pitchFamily="66" charset="0"/>
              </a:rPr>
              <a:t>started, what was thought to going to be easy </a:t>
            </a:r>
            <a:r>
              <a:rPr lang="en-US" sz="1200" dirty="0">
                <a:solidFill>
                  <a:srgbClr val="0070C0"/>
                </a:solidFill>
                <a:latin typeface="Comic Sans MS" pitchFamily="66" charset="0"/>
              </a:rPr>
              <a:t>failed miserably </a:t>
            </a:r>
            <a:r>
              <a:rPr lang="en-US" sz="1200" dirty="0">
                <a:latin typeface="Comic Sans MS" pitchFamily="66" charset="0"/>
              </a:rPr>
              <a:t>– less than 1 percent were functional for even extraction of nucleic acid.</a:t>
            </a:r>
          </a:p>
          <a:p>
            <a:pPr marL="3175" indent="-3175">
              <a:spcBef>
                <a:spcPct val="20000"/>
              </a:spcBef>
              <a:defRPr/>
            </a:pPr>
            <a:r>
              <a:rPr lang="en-US" sz="1200" dirty="0">
                <a:latin typeface="Comic Sans MS" pitchFamily="66" charset="0"/>
              </a:rPr>
              <a:t>So that kind of tells you that there is </a:t>
            </a:r>
            <a:r>
              <a:rPr lang="en-US" sz="1200" dirty="0">
                <a:solidFill>
                  <a:srgbClr val="0070C0"/>
                </a:solidFill>
                <a:latin typeface="Comic Sans MS" pitchFamily="66" charset="0"/>
              </a:rPr>
              <a:t>still a lot of work </a:t>
            </a:r>
            <a:r>
              <a:rPr lang="en-US" sz="1200" dirty="0">
                <a:latin typeface="Comic Sans MS" pitchFamily="66" charset="0"/>
              </a:rPr>
              <a:t>that needs to be done in </a:t>
            </a:r>
            <a:r>
              <a:rPr lang="en-US" sz="1200" dirty="0">
                <a:solidFill>
                  <a:srgbClr val="0070C0"/>
                </a:solidFill>
                <a:latin typeface="Comic Sans MS" pitchFamily="66" charset="0"/>
              </a:rPr>
              <a:t>biospecimen science </a:t>
            </a:r>
            <a:r>
              <a:rPr lang="en-US" sz="1200" dirty="0">
                <a:latin typeface="Comic Sans MS" pitchFamily="66" charset="0"/>
              </a:rPr>
              <a:t>to ensure high-quality samples that can be used for not only the techniques that we have available now, but the </a:t>
            </a:r>
            <a:r>
              <a:rPr lang="en-US" sz="1200" dirty="0">
                <a:solidFill>
                  <a:srgbClr val="0070C0"/>
                </a:solidFill>
                <a:latin typeface="Comic Sans MS" pitchFamily="66" charset="0"/>
              </a:rPr>
              <a:t>techniques that are in development</a:t>
            </a:r>
            <a:r>
              <a:rPr lang="en-US" sz="1200" dirty="0">
                <a:latin typeface="Comic Sans MS" pitchFamily="66" charset="0"/>
              </a:rPr>
              <a:t>”</a:t>
            </a:r>
          </a:p>
          <a:p>
            <a:pPr marL="342900" indent="-342900">
              <a:spcBef>
                <a:spcPct val="20000"/>
              </a:spcBef>
              <a:defRPr/>
            </a:pPr>
            <a:endParaRPr lang="de-CH" dirty="0">
              <a:latin typeface="Comic Sans MS" pitchFamily="66" charset="0"/>
            </a:endParaRPr>
          </a:p>
        </p:txBody>
      </p:sp>
      <p:cxnSp>
        <p:nvCxnSpPr>
          <p:cNvPr id="15" name="Gerade Verbindung 14"/>
          <p:cNvCxnSpPr/>
          <p:nvPr/>
        </p:nvCxnSpPr>
        <p:spPr>
          <a:xfrm>
            <a:off x="2174294" y="1073440"/>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7175" name="Picture 2" descr="allison hubel ph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2688" y="1643064"/>
            <a:ext cx="1071562" cy="134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uadroTexto 1"/>
          <p:cNvSpPr txBox="1"/>
          <p:nvPr/>
        </p:nvSpPr>
        <p:spPr>
          <a:xfrm>
            <a:off x="1988056" y="4156374"/>
            <a:ext cx="8746836" cy="923330"/>
          </a:xfrm>
          <a:prstGeom prst="rect">
            <a:avLst/>
          </a:prstGeom>
          <a:noFill/>
        </p:spPr>
        <p:txBody>
          <a:bodyPr wrap="square" rtlCol="0">
            <a:spAutoFit/>
          </a:bodyPr>
          <a:lstStyle/>
          <a:p>
            <a:r>
              <a:rPr lang="es-ES" dirty="0" smtClean="0"/>
              <a:t>Cuando comenzó el proyecto Atlas del Genoma del Cáncer (2006) se dieron cuenta de que sólo 1% muestras eran funcionales para la extracción de ácido nucleico.</a:t>
            </a:r>
          </a:p>
          <a:p>
            <a:r>
              <a:rPr lang="es-ES" dirty="0" smtClean="0"/>
              <a:t> </a:t>
            </a:r>
            <a:endParaRPr lang="es-ES" dirty="0"/>
          </a:p>
        </p:txBody>
      </p:sp>
      <p:sp>
        <p:nvSpPr>
          <p:cNvPr id="3" name="Rectángulo 2"/>
          <p:cNvSpPr/>
          <p:nvPr/>
        </p:nvSpPr>
        <p:spPr>
          <a:xfrm>
            <a:off x="8430419" y="1673730"/>
            <a:ext cx="6096000" cy="646331"/>
          </a:xfrm>
          <a:prstGeom prst="rect">
            <a:avLst/>
          </a:prstGeom>
        </p:spPr>
        <p:txBody>
          <a:bodyPr>
            <a:spAutoFit/>
          </a:bodyPr>
          <a:lstStyle/>
          <a:p>
            <a:r>
              <a:rPr lang="en-US" dirty="0"/>
              <a:t>Oct 03, 2011</a:t>
            </a:r>
          </a:p>
          <a:p>
            <a:r>
              <a:rPr lang="en-US" b="1" dirty="0">
                <a:hlinkClick r:id="rId5"/>
              </a:rPr>
              <a:t>Betting on the Bank</a:t>
            </a:r>
            <a:endParaRPr lang="en-US" b="1" dirty="0"/>
          </a:p>
        </p:txBody>
      </p:sp>
      <p:sp>
        <p:nvSpPr>
          <p:cNvPr id="4" name="Flecha derecha 3"/>
          <p:cNvSpPr/>
          <p:nvPr/>
        </p:nvSpPr>
        <p:spPr>
          <a:xfrm>
            <a:off x="2142836" y="5172364"/>
            <a:ext cx="397164" cy="1385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p:cNvSpPr txBox="1"/>
          <p:nvPr/>
        </p:nvSpPr>
        <p:spPr>
          <a:xfrm>
            <a:off x="2540000" y="5042760"/>
            <a:ext cx="8820727" cy="923330"/>
          </a:xfrm>
          <a:prstGeom prst="rect">
            <a:avLst/>
          </a:prstGeom>
          <a:noFill/>
        </p:spPr>
        <p:txBody>
          <a:bodyPr wrap="square" rtlCol="0">
            <a:spAutoFit/>
          </a:bodyPr>
          <a:lstStyle/>
          <a:p>
            <a:r>
              <a:rPr lang="es-ES" dirty="0" smtClean="0"/>
              <a:t>Era necesario invertir en asegurar una alta calidad de las muestras para ser usadas no sólo con las técnicas de las que disponemos ahora, sino también de las que podamos disponer en el futuro.</a:t>
            </a:r>
            <a:endParaRPr lang="es-ES" dirty="0"/>
          </a:p>
        </p:txBody>
      </p:sp>
    </p:spTree>
    <p:extLst>
      <p:ext uri="{BB962C8B-B14F-4D97-AF65-F5344CB8AC3E}">
        <p14:creationId xmlns:p14="http://schemas.microsoft.com/office/powerpoint/2010/main" val="1127101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6 Grupo"/>
          <p:cNvGrpSpPr>
            <a:grpSpLocks/>
          </p:cNvGrpSpPr>
          <p:nvPr/>
        </p:nvGrpSpPr>
        <p:grpSpPr bwMode="auto">
          <a:xfrm>
            <a:off x="3373033" y="1268760"/>
            <a:ext cx="6779419" cy="4648618"/>
            <a:chOff x="2483768" y="1988840"/>
            <a:chExt cx="6257925" cy="4649184"/>
          </a:xfrm>
        </p:grpSpPr>
        <p:pic>
          <p:nvPicPr>
            <p:cNvPr id="27" name="Picture 4" descr="http://search.hp.my.aol.es/aol/redir?src=image&amp;clickedItemURN=http%3A%2F%2Fwww.negotiationlawblog.com%2Fmistake.jpg&amp;moduleId=image_details.jsp.M&amp;clickedItemDescription=Image%20Details"/>
            <p:cNvPicPr>
              <a:picLocks noChangeAspect="1" noChangeArrowheads="1"/>
            </p:cNvPicPr>
            <p:nvPr/>
          </p:nvPicPr>
          <p:blipFill>
            <a:blip r:embed="rId2" cstate="print"/>
            <a:srcRect b="7281"/>
            <a:stretch>
              <a:fillRect/>
            </a:stretch>
          </p:blipFill>
          <p:spPr bwMode="auto">
            <a:xfrm>
              <a:off x="2483768" y="2348880"/>
              <a:ext cx="6257925" cy="4236169"/>
            </a:xfrm>
            <a:prstGeom prst="rect">
              <a:avLst/>
            </a:prstGeom>
            <a:noFill/>
            <a:ln w="9525">
              <a:noFill/>
              <a:miter lim="800000"/>
              <a:headEnd/>
              <a:tailEnd/>
            </a:ln>
          </p:spPr>
        </p:pic>
        <p:sp>
          <p:nvSpPr>
            <p:cNvPr id="28" name="4 Llamada ovalada"/>
            <p:cNvSpPr>
              <a:spLocks noChangeArrowheads="1"/>
            </p:cNvSpPr>
            <p:nvPr/>
          </p:nvSpPr>
          <p:spPr bwMode="auto">
            <a:xfrm>
              <a:off x="2699792" y="1988840"/>
              <a:ext cx="2592288" cy="1428388"/>
            </a:xfrm>
            <a:prstGeom prst="wedgeEllipseCallout">
              <a:avLst>
                <a:gd name="adj1" fmla="val -35292"/>
                <a:gd name="adj2" fmla="val 75727"/>
              </a:avLst>
            </a:prstGeom>
            <a:ln>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rIns="0" anchor="ctr">
              <a:spAutoFit/>
            </a:bodyPr>
            <a:lstStyle/>
            <a:p>
              <a:pPr algn="r" defTabSz="280988"/>
              <a:r>
                <a:rPr lang="es-ES" sz="2000" dirty="0">
                  <a:latin typeface="Berlin Sans FB" pitchFamily="34" charset="0"/>
                </a:rPr>
                <a:t>Aquí es donde usted cometió el error!! </a:t>
              </a:r>
            </a:p>
          </p:txBody>
        </p:sp>
        <p:sp>
          <p:nvSpPr>
            <p:cNvPr id="29" name="5 Rectángulo"/>
            <p:cNvSpPr>
              <a:spLocks noChangeArrowheads="1"/>
            </p:cNvSpPr>
            <p:nvPr/>
          </p:nvSpPr>
          <p:spPr bwMode="auto">
            <a:xfrm>
              <a:off x="2699792" y="6268647"/>
              <a:ext cx="2232248" cy="369377"/>
            </a:xfrm>
            <a:prstGeom prst="rect">
              <a:avLst/>
            </a:prstGeom>
            <a:solidFill>
              <a:schemeClr val="bg1"/>
            </a:solidFill>
            <a:ln w="9525" algn="ctr">
              <a:noFill/>
              <a:round/>
              <a:headEnd/>
              <a:tailEnd/>
            </a:ln>
          </p:spPr>
          <p:txBody>
            <a:bodyPr lIns="0" rIns="0" anchor="ctr">
              <a:spAutoFit/>
            </a:bodyPr>
            <a:lstStyle/>
            <a:p>
              <a:pPr marL="385763" defTabSz="280988"/>
              <a:endParaRPr lang="es-ES"/>
            </a:p>
          </p:txBody>
        </p:sp>
      </p:grpSp>
      <p:sp>
        <p:nvSpPr>
          <p:cNvPr id="7" name="3 Marcador de contenido"/>
          <p:cNvSpPr>
            <a:spLocks noGrp="1"/>
          </p:cNvSpPr>
          <p:nvPr>
            <p:ph sz="half" idx="4294967295"/>
          </p:nvPr>
        </p:nvSpPr>
        <p:spPr>
          <a:xfrm>
            <a:off x="1337472" y="5085185"/>
            <a:ext cx="4758529" cy="1573636"/>
          </a:xfrm>
          <a:prstGeom prst="rect">
            <a:avLst/>
          </a:prstGeom>
        </p:spPr>
        <p:txBody>
          <a:bodyPr>
            <a:normAutofit/>
          </a:bodyPr>
          <a:lstStyle/>
          <a:p>
            <a:r>
              <a:rPr lang="es-ES" sz="1800" dirty="0"/>
              <a:t>“</a:t>
            </a:r>
            <a:r>
              <a:rPr lang="es-ES" sz="1800" i="1" dirty="0"/>
              <a:t>La mayoría de los hallazgos de investigación son </a:t>
            </a:r>
            <a:r>
              <a:rPr lang="es-ES" sz="1800" i="1" dirty="0" smtClean="0"/>
              <a:t>erróneos </a:t>
            </a:r>
            <a:r>
              <a:rPr lang="es-ES" sz="1800" i="1" dirty="0"/>
              <a:t>debido a un diseño incorrecto, incluyendo una inapropiada selección de muestras </a:t>
            </a:r>
            <a:r>
              <a:rPr lang="es-ES" sz="1800" dirty="0"/>
              <a:t>”</a:t>
            </a:r>
          </a:p>
          <a:p>
            <a:pPr lvl="1">
              <a:buNone/>
            </a:pPr>
            <a:r>
              <a:rPr lang="es-ES" sz="1400" dirty="0" err="1">
                <a:solidFill>
                  <a:schemeClr val="accent3">
                    <a:lumMod val="50000"/>
                  </a:schemeClr>
                </a:solidFill>
              </a:rPr>
              <a:t>Ioannidis</a:t>
            </a:r>
            <a:r>
              <a:rPr lang="es-ES" sz="1400" dirty="0">
                <a:solidFill>
                  <a:schemeClr val="accent3">
                    <a:lumMod val="50000"/>
                  </a:schemeClr>
                </a:solidFill>
              </a:rPr>
              <a:t> JPA. (2005) PLOS Medicine 2; E124.</a:t>
            </a:r>
          </a:p>
        </p:txBody>
      </p:sp>
      <p:sp>
        <p:nvSpPr>
          <p:cNvPr id="8" name="Rectángulo 7"/>
          <p:cNvSpPr/>
          <p:nvPr/>
        </p:nvSpPr>
        <p:spPr>
          <a:xfrm>
            <a:off x="7973446" y="6015393"/>
            <a:ext cx="2452916" cy="246221"/>
          </a:xfrm>
          <a:prstGeom prst="rect">
            <a:avLst/>
          </a:prstGeom>
        </p:spPr>
        <p:txBody>
          <a:bodyPr wrap="none">
            <a:spAutoFit/>
          </a:bodyPr>
          <a:lstStyle/>
          <a:p>
            <a:r>
              <a:rPr lang="es-ES" sz="1000" dirty="0" smtClean="0"/>
              <a:t>Foto: http</a:t>
            </a:r>
            <a:r>
              <a:rPr lang="es-ES" sz="1000" dirty="0"/>
              <a:t>://www.sciencecartoonsplus.com</a:t>
            </a:r>
          </a:p>
        </p:txBody>
      </p:sp>
      <p:sp>
        <p:nvSpPr>
          <p:cNvPr id="10" name="Rectangle 2"/>
          <p:cNvSpPr txBox="1">
            <a:spLocks noChangeArrowheads="1"/>
          </p:cNvSpPr>
          <p:nvPr/>
        </p:nvSpPr>
        <p:spPr>
          <a:xfrm>
            <a:off x="1952624" y="6350"/>
            <a:ext cx="9435811" cy="12954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r"/>
            <a:r>
              <a:rPr lang="es-ES" sz="4000" b="1" dirty="0" smtClean="0">
                <a:solidFill>
                  <a:srgbClr val="C00000"/>
                </a:solidFill>
              </a:rPr>
              <a:t>¿Porqué los </a:t>
            </a:r>
            <a:r>
              <a:rPr lang="es-ES" sz="4000" b="1" dirty="0" err="1" smtClean="0">
                <a:solidFill>
                  <a:srgbClr val="C00000"/>
                </a:solidFill>
              </a:rPr>
              <a:t>biobancos</a:t>
            </a:r>
            <a:r>
              <a:rPr lang="es-ES" sz="3600" b="1" dirty="0" smtClean="0">
                <a:solidFill>
                  <a:srgbClr val="C00000"/>
                </a:solidFill>
              </a:rPr>
              <a:t>?</a:t>
            </a:r>
            <a:endParaRPr lang="en-US" altLang="es-ES" sz="3600" dirty="0">
              <a:solidFill>
                <a:srgbClr val="C00000"/>
              </a:solidFill>
            </a:endParaRPr>
          </a:p>
        </p:txBody>
      </p:sp>
      <p:cxnSp>
        <p:nvCxnSpPr>
          <p:cNvPr id="11" name="Gerade Verbindung 14"/>
          <p:cNvCxnSpPr/>
          <p:nvPr/>
        </p:nvCxnSpPr>
        <p:spPr>
          <a:xfrm>
            <a:off x="2428295" y="976463"/>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49588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0316" y="1907382"/>
            <a:ext cx="8921750" cy="273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Line 8"/>
          <p:cNvSpPr>
            <a:spLocks noChangeShapeType="1"/>
          </p:cNvSpPr>
          <p:nvPr/>
        </p:nvSpPr>
        <p:spPr bwMode="auto">
          <a:xfrm>
            <a:off x="3602038" y="4600576"/>
            <a:ext cx="0" cy="1960563"/>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6871" name="Line 9"/>
          <p:cNvSpPr>
            <a:spLocks noChangeShapeType="1"/>
          </p:cNvSpPr>
          <p:nvPr/>
        </p:nvSpPr>
        <p:spPr bwMode="auto">
          <a:xfrm>
            <a:off x="5124450" y="4600576"/>
            <a:ext cx="0" cy="1960563"/>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36872" name="Line 10"/>
          <p:cNvSpPr>
            <a:spLocks noChangeShapeType="1"/>
          </p:cNvSpPr>
          <p:nvPr/>
        </p:nvSpPr>
        <p:spPr bwMode="auto">
          <a:xfrm>
            <a:off x="7966075" y="4600576"/>
            <a:ext cx="0" cy="1960563"/>
          </a:xfrm>
          <a:prstGeom prst="line">
            <a:avLst/>
          </a:prstGeom>
          <a:noFill/>
          <a:ln w="28575">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es-ES"/>
          </a:p>
        </p:txBody>
      </p:sp>
      <p:sp>
        <p:nvSpPr>
          <p:cNvPr id="9" name="Text Box 11"/>
          <p:cNvSpPr txBox="1">
            <a:spLocks noChangeArrowheads="1"/>
          </p:cNvSpPr>
          <p:nvPr/>
        </p:nvSpPr>
        <p:spPr bwMode="auto">
          <a:xfrm>
            <a:off x="1835151" y="4714875"/>
            <a:ext cx="1711325" cy="1385888"/>
          </a:xfrm>
          <a:prstGeom prst="rect">
            <a:avLst/>
          </a:prstGeom>
          <a:noFill/>
          <a:ln w="9525">
            <a:noFill/>
            <a:miter lim="800000"/>
            <a:headEnd/>
            <a:tailEnd/>
          </a:ln>
          <a:effectLst/>
        </p:spPr>
        <p:txBody>
          <a:bodyPr wrap="none">
            <a:spAutoFit/>
          </a:bodyPr>
          <a:lstStyle/>
          <a:p>
            <a:pPr>
              <a:buFontTx/>
              <a:buChar char="•"/>
              <a:defRPr/>
            </a:pPr>
            <a:r>
              <a:rPr lang="es-ES" sz="1400" b="1" dirty="0">
                <a:solidFill>
                  <a:schemeClr val="bg2">
                    <a:lumMod val="50000"/>
                  </a:schemeClr>
                </a:solidFill>
              </a:rPr>
              <a:t>Antibiotics</a:t>
            </a:r>
          </a:p>
          <a:p>
            <a:pPr>
              <a:buFontTx/>
              <a:buChar char="•"/>
              <a:defRPr/>
            </a:pPr>
            <a:r>
              <a:rPr lang="es-ES" sz="1400" b="1" dirty="0">
                <a:solidFill>
                  <a:schemeClr val="bg2">
                    <a:lumMod val="50000"/>
                  </a:schemeClr>
                </a:solidFill>
              </a:rPr>
              <a:t>Other drugs</a:t>
            </a:r>
          </a:p>
          <a:p>
            <a:pPr>
              <a:buFontTx/>
              <a:buChar char="•"/>
              <a:defRPr/>
            </a:pPr>
            <a:r>
              <a:rPr lang="es-ES" sz="1400" b="1" dirty="0">
                <a:solidFill>
                  <a:schemeClr val="bg2">
                    <a:lumMod val="50000"/>
                  </a:schemeClr>
                </a:solidFill>
              </a:rPr>
              <a:t>Type of anesthesia</a:t>
            </a:r>
          </a:p>
          <a:p>
            <a:pPr>
              <a:buFontTx/>
              <a:buChar char="•"/>
              <a:defRPr/>
            </a:pPr>
            <a:r>
              <a:rPr lang="es-ES" sz="1400" b="1" dirty="0">
                <a:solidFill>
                  <a:schemeClr val="bg2">
                    <a:lumMod val="50000"/>
                  </a:schemeClr>
                </a:solidFill>
              </a:rPr>
              <a:t>Arterial clamp time</a:t>
            </a:r>
          </a:p>
          <a:p>
            <a:pPr>
              <a:buFontTx/>
              <a:buChar char="•"/>
              <a:defRPr/>
            </a:pPr>
            <a:r>
              <a:rPr lang="es-ES" sz="1400" b="1" dirty="0">
                <a:solidFill>
                  <a:schemeClr val="bg2">
                    <a:lumMod val="50000"/>
                  </a:schemeClr>
                </a:solidFill>
              </a:rPr>
              <a:t> Informed consent</a:t>
            </a:r>
          </a:p>
          <a:p>
            <a:pPr>
              <a:buFontTx/>
              <a:buChar char="•"/>
              <a:defRPr/>
            </a:pPr>
            <a:r>
              <a:rPr lang="es-ES" sz="1400" b="1" dirty="0">
                <a:solidFill>
                  <a:schemeClr val="bg2">
                    <a:lumMod val="50000"/>
                  </a:schemeClr>
                </a:solidFill>
              </a:rPr>
              <a:t>...</a:t>
            </a:r>
          </a:p>
        </p:txBody>
      </p:sp>
      <p:sp>
        <p:nvSpPr>
          <p:cNvPr id="10" name="Text Box 12"/>
          <p:cNvSpPr txBox="1">
            <a:spLocks noChangeArrowheads="1"/>
          </p:cNvSpPr>
          <p:nvPr/>
        </p:nvSpPr>
        <p:spPr bwMode="auto">
          <a:xfrm>
            <a:off x="3562350" y="4733925"/>
            <a:ext cx="1441450" cy="1169988"/>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s-ES" altLang="es-ES" sz="1400" b="1">
                <a:solidFill>
                  <a:srgbClr val="948A54"/>
                </a:solidFill>
                <a:latin typeface="Calibri" panose="020F0502020204030204" pitchFamily="34" charset="0"/>
              </a:rPr>
              <a:t>Processing time</a:t>
            </a:r>
          </a:p>
          <a:p>
            <a:pPr eaLnBrk="1" hangingPunct="1">
              <a:buFontTx/>
              <a:buChar char="•"/>
            </a:pPr>
            <a:r>
              <a:rPr lang="es-ES" altLang="es-ES" sz="1400" b="1">
                <a:solidFill>
                  <a:srgbClr val="948A54"/>
                </a:solidFill>
                <a:latin typeface="Calibri" panose="020F0502020204030204" pitchFamily="34" charset="0"/>
              </a:rPr>
              <a:t>Temperature</a:t>
            </a:r>
          </a:p>
          <a:p>
            <a:pPr eaLnBrk="1" hangingPunct="1">
              <a:buFontTx/>
              <a:buChar char="•"/>
            </a:pPr>
            <a:r>
              <a:rPr lang="es-ES" altLang="es-ES" sz="1400" b="1">
                <a:solidFill>
                  <a:srgbClr val="948A54"/>
                </a:solidFill>
                <a:latin typeface="Calibri" panose="020F0502020204030204" pitchFamily="34" charset="0"/>
              </a:rPr>
              <a:t>Source</a:t>
            </a:r>
          </a:p>
          <a:p>
            <a:pPr eaLnBrk="1" hangingPunct="1">
              <a:buFontTx/>
              <a:buChar char="•"/>
            </a:pPr>
            <a:r>
              <a:rPr lang="es-ES" altLang="es-ES" sz="1400" b="1">
                <a:solidFill>
                  <a:srgbClr val="948A54"/>
                </a:solidFill>
                <a:latin typeface="Calibri" panose="020F0502020204030204" pitchFamily="34" charset="0"/>
              </a:rPr>
              <a:t>SOP’s</a:t>
            </a:r>
          </a:p>
          <a:p>
            <a:pPr eaLnBrk="1" hangingPunct="1">
              <a:buFontTx/>
              <a:buChar char="•"/>
            </a:pPr>
            <a:r>
              <a:rPr lang="es-ES" altLang="es-ES" sz="1400" b="1">
                <a:solidFill>
                  <a:srgbClr val="948A54"/>
                </a:solidFill>
                <a:latin typeface="Calibri" panose="020F0502020204030204" pitchFamily="34" charset="0"/>
              </a:rPr>
              <a:t>...</a:t>
            </a:r>
          </a:p>
        </p:txBody>
      </p:sp>
      <p:sp>
        <p:nvSpPr>
          <p:cNvPr id="11" name="Text Box 13"/>
          <p:cNvSpPr txBox="1">
            <a:spLocks noChangeArrowheads="1"/>
          </p:cNvSpPr>
          <p:nvPr/>
        </p:nvSpPr>
        <p:spPr bwMode="auto">
          <a:xfrm>
            <a:off x="5175250" y="4745038"/>
            <a:ext cx="1466850" cy="181610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s-ES" altLang="es-ES" sz="1400" b="1">
                <a:solidFill>
                  <a:srgbClr val="948A54"/>
                </a:solidFill>
                <a:latin typeface="Calibri" panose="020F0502020204030204" pitchFamily="34" charset="0"/>
              </a:rPr>
              <a:t>Storage media</a:t>
            </a:r>
          </a:p>
          <a:p>
            <a:pPr eaLnBrk="1" hangingPunct="1">
              <a:buFontTx/>
              <a:buChar char="•"/>
            </a:pPr>
            <a:r>
              <a:rPr lang="es-ES" altLang="es-ES" sz="1400" b="1">
                <a:solidFill>
                  <a:srgbClr val="948A54"/>
                </a:solidFill>
                <a:latin typeface="Calibri" panose="020F0502020204030204" pitchFamily="34" charset="0"/>
              </a:rPr>
              <a:t>Storage method</a:t>
            </a:r>
          </a:p>
          <a:p>
            <a:pPr eaLnBrk="1" hangingPunct="1">
              <a:buFontTx/>
              <a:buChar char="•"/>
            </a:pPr>
            <a:r>
              <a:rPr lang="es-ES" altLang="es-ES" sz="1400" b="1">
                <a:solidFill>
                  <a:srgbClr val="948A54"/>
                </a:solidFill>
                <a:latin typeface="Calibri" panose="020F0502020204030204" pitchFamily="34" charset="0"/>
              </a:rPr>
              <a:t>Freezing</a:t>
            </a:r>
          </a:p>
          <a:p>
            <a:pPr eaLnBrk="1" hangingPunct="1">
              <a:buFontTx/>
              <a:buChar char="•"/>
            </a:pPr>
            <a:r>
              <a:rPr lang="es-ES" altLang="es-ES" sz="1400" b="1">
                <a:solidFill>
                  <a:srgbClr val="948A54"/>
                </a:solidFill>
                <a:latin typeface="Calibri" panose="020F0502020204030204" pitchFamily="34" charset="0"/>
              </a:rPr>
              <a:t>Quality controls</a:t>
            </a:r>
          </a:p>
          <a:p>
            <a:pPr eaLnBrk="1" hangingPunct="1">
              <a:buFontTx/>
              <a:buChar char="•"/>
            </a:pPr>
            <a:r>
              <a:rPr lang="es-ES" altLang="es-ES" sz="1400" b="1">
                <a:solidFill>
                  <a:srgbClr val="948A54"/>
                </a:solidFill>
                <a:latin typeface="Calibri" panose="020F0502020204030204" pitchFamily="34" charset="0"/>
              </a:rPr>
              <a:t>Clinical data</a:t>
            </a:r>
          </a:p>
          <a:p>
            <a:pPr eaLnBrk="1" hangingPunct="1">
              <a:buFontTx/>
              <a:buChar char="•"/>
            </a:pPr>
            <a:r>
              <a:rPr lang="es-ES" altLang="es-ES" sz="1400" b="1">
                <a:solidFill>
                  <a:srgbClr val="948A54"/>
                </a:solidFill>
                <a:latin typeface="Calibri" panose="020F0502020204030204" pitchFamily="34" charset="0"/>
              </a:rPr>
              <a:t>Data standars</a:t>
            </a:r>
          </a:p>
          <a:p>
            <a:pPr eaLnBrk="1" hangingPunct="1">
              <a:buFontTx/>
              <a:buChar char="•"/>
            </a:pPr>
            <a:r>
              <a:rPr lang="es-ES" altLang="es-ES" sz="1400" b="1">
                <a:solidFill>
                  <a:srgbClr val="948A54"/>
                </a:solidFill>
                <a:latin typeface="Calibri" panose="020F0502020204030204" pitchFamily="34" charset="0"/>
              </a:rPr>
              <a:t>SOP’s</a:t>
            </a:r>
          </a:p>
          <a:p>
            <a:pPr eaLnBrk="1" hangingPunct="1">
              <a:buFontTx/>
              <a:buChar char="•"/>
            </a:pPr>
            <a:r>
              <a:rPr lang="es-ES" altLang="es-ES" sz="1400" b="1">
                <a:solidFill>
                  <a:srgbClr val="948A54"/>
                </a:solidFill>
                <a:latin typeface="Calibri" panose="020F0502020204030204" pitchFamily="34" charset="0"/>
              </a:rPr>
              <a:t>...</a:t>
            </a:r>
          </a:p>
        </p:txBody>
      </p:sp>
      <p:sp>
        <p:nvSpPr>
          <p:cNvPr id="12" name="Text Box 14"/>
          <p:cNvSpPr txBox="1">
            <a:spLocks noChangeArrowheads="1"/>
          </p:cNvSpPr>
          <p:nvPr/>
        </p:nvSpPr>
        <p:spPr bwMode="auto">
          <a:xfrm>
            <a:off x="8128000" y="4741864"/>
            <a:ext cx="1582738" cy="1169987"/>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buFontTx/>
              <a:buChar char="•"/>
            </a:pPr>
            <a:r>
              <a:rPr lang="es-ES" altLang="es-ES" sz="1400" b="1">
                <a:solidFill>
                  <a:srgbClr val="948A54"/>
                </a:solidFill>
                <a:latin typeface="Calibri" panose="020F0502020204030204" pitchFamily="34" charset="0"/>
              </a:rPr>
              <a:t>Study design</a:t>
            </a:r>
          </a:p>
          <a:p>
            <a:pPr eaLnBrk="1" hangingPunct="1">
              <a:buFontTx/>
              <a:buChar char="•"/>
            </a:pPr>
            <a:r>
              <a:rPr lang="es-ES" altLang="es-ES" sz="1400" b="1">
                <a:solidFill>
                  <a:srgbClr val="948A54"/>
                </a:solidFill>
                <a:latin typeface="Calibri" panose="020F0502020204030204" pitchFamily="34" charset="0"/>
              </a:rPr>
              <a:t> SOP’s</a:t>
            </a:r>
          </a:p>
          <a:p>
            <a:pPr eaLnBrk="1" hangingPunct="1">
              <a:buFontTx/>
              <a:buChar char="•"/>
            </a:pPr>
            <a:r>
              <a:rPr lang="es-ES" altLang="es-ES" sz="1400" b="1">
                <a:solidFill>
                  <a:srgbClr val="948A54"/>
                </a:solidFill>
                <a:latin typeface="Calibri" panose="020F0502020204030204" pitchFamily="34" charset="0"/>
              </a:rPr>
              <a:t> Cohort definition</a:t>
            </a:r>
          </a:p>
          <a:p>
            <a:pPr eaLnBrk="1" hangingPunct="1">
              <a:buFontTx/>
              <a:buChar char="•"/>
            </a:pPr>
            <a:r>
              <a:rPr lang="es-ES" altLang="es-ES" sz="1400" b="1">
                <a:solidFill>
                  <a:srgbClr val="948A54"/>
                </a:solidFill>
                <a:latin typeface="Calibri" panose="020F0502020204030204" pitchFamily="34" charset="0"/>
              </a:rPr>
              <a:t> Initial transfer</a:t>
            </a:r>
          </a:p>
          <a:p>
            <a:pPr eaLnBrk="1" hangingPunct="1">
              <a:buFontTx/>
              <a:buChar char="•"/>
            </a:pPr>
            <a:r>
              <a:rPr lang="es-ES" altLang="es-ES" sz="1400" b="1">
                <a:solidFill>
                  <a:srgbClr val="948A54"/>
                </a:solidFill>
                <a:latin typeface="Calibri" panose="020F0502020204030204" pitchFamily="34" charset="0"/>
              </a:rPr>
              <a:t>...</a:t>
            </a:r>
          </a:p>
        </p:txBody>
      </p:sp>
      <p:cxnSp>
        <p:nvCxnSpPr>
          <p:cNvPr id="14" name="Gerade Verbindung 14"/>
          <p:cNvCxnSpPr/>
          <p:nvPr/>
        </p:nvCxnSpPr>
        <p:spPr>
          <a:xfrm>
            <a:off x="1239260" y="1394764"/>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6" name="Rectangle 2"/>
          <p:cNvSpPr txBox="1">
            <a:spLocks noChangeArrowheads="1"/>
          </p:cNvSpPr>
          <p:nvPr/>
        </p:nvSpPr>
        <p:spPr>
          <a:xfrm>
            <a:off x="1377806" y="445042"/>
            <a:ext cx="9754612" cy="877384"/>
          </a:xfrm>
          <a:prstGeom prst="rect">
            <a:avLst/>
          </a:prstGeom>
        </p:spPr>
        <p:txBody>
          <a:bodyPr vert="horz" lIns="91440" tIns="45720" rIns="91440" bIns="45720" rtlCol="0" anchor="ctr">
            <a:normAutofit fontScale="25000" lnSpcReduction="20000"/>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r"/>
            <a:r>
              <a:rPr lang="es-ES" sz="16000" b="1" dirty="0" err="1" smtClean="0">
                <a:solidFill>
                  <a:srgbClr val="C00000"/>
                </a:solidFill>
              </a:rPr>
              <a:t>Biobancos</a:t>
            </a:r>
            <a:r>
              <a:rPr lang="es-ES" sz="16000" b="1" dirty="0" smtClean="0">
                <a:solidFill>
                  <a:srgbClr val="C00000"/>
                </a:solidFill>
              </a:rPr>
              <a:t>: </a:t>
            </a:r>
            <a:r>
              <a:rPr lang="es-ES_tradnl" altLang="es-ES" sz="16000" b="1" dirty="0" smtClean="0">
                <a:solidFill>
                  <a:srgbClr val="C00000"/>
                </a:solidFill>
                <a:latin typeface="Calibri" panose="020F0502020204030204" pitchFamily="34" charset="0"/>
              </a:rPr>
              <a:t>Estandarización </a:t>
            </a:r>
            <a:r>
              <a:rPr lang="es-ES_tradnl" altLang="es-ES" sz="16000" b="1" dirty="0">
                <a:solidFill>
                  <a:srgbClr val="C00000"/>
                </a:solidFill>
                <a:latin typeface="Calibri" panose="020F0502020204030204" pitchFamily="34" charset="0"/>
              </a:rPr>
              <a:t>de la organización para la colección de muestras</a:t>
            </a:r>
          </a:p>
          <a:p>
            <a:pPr algn="r"/>
            <a:r>
              <a:rPr lang="es-ES" sz="4000" b="1" dirty="0" smtClean="0">
                <a:solidFill>
                  <a:srgbClr val="C00000"/>
                </a:solidFill>
              </a:rPr>
              <a:t> </a:t>
            </a:r>
            <a:endParaRPr lang="en-US" altLang="es-ES" sz="3600" dirty="0">
              <a:solidFill>
                <a:srgbClr val="C00000"/>
              </a:solidFill>
            </a:endParaRPr>
          </a:p>
        </p:txBody>
      </p:sp>
    </p:spTree>
    <p:extLst>
      <p:ext uri="{BB962C8B-B14F-4D97-AF65-F5344CB8AC3E}">
        <p14:creationId xmlns:p14="http://schemas.microsoft.com/office/powerpoint/2010/main" val="4147943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2274" y="175020"/>
            <a:ext cx="9093200" cy="942975"/>
          </a:xfrm>
        </p:spPr>
        <p:txBody>
          <a:bodyPr>
            <a:normAutofit/>
          </a:bodyPr>
          <a:lstStyle/>
          <a:p>
            <a:pPr algn="r"/>
            <a:r>
              <a:rPr lang="es-ES" sz="4000" b="1" dirty="0" err="1" smtClean="0">
                <a:solidFill>
                  <a:srgbClr val="C00000"/>
                </a:solidFill>
              </a:rPr>
              <a:t>Biobancos</a:t>
            </a:r>
            <a:r>
              <a:rPr lang="es-ES" sz="4000" b="1" dirty="0" smtClean="0">
                <a:solidFill>
                  <a:srgbClr val="C00000"/>
                </a:solidFill>
              </a:rPr>
              <a:t>:</a:t>
            </a:r>
            <a:r>
              <a:rPr lang="es-ES" sz="4000" b="1" dirty="0">
                <a:solidFill>
                  <a:srgbClr val="C00000"/>
                </a:solidFill>
              </a:rPr>
              <a:t> Un poco de historia</a:t>
            </a:r>
            <a:r>
              <a:rPr lang="es-ES" sz="4000" b="1" dirty="0" smtClean="0">
                <a:solidFill>
                  <a:srgbClr val="C00000"/>
                </a:solidFill>
              </a:rPr>
              <a:t>…</a:t>
            </a:r>
            <a:endParaRPr lang="es-ES" sz="4000" b="1" dirty="0">
              <a:solidFill>
                <a:srgbClr val="C00000"/>
              </a:solidFill>
            </a:endParaRPr>
          </a:p>
        </p:txBody>
      </p:sp>
      <p:sp>
        <p:nvSpPr>
          <p:cNvPr id="4" name="Flecha derecha 3"/>
          <p:cNvSpPr/>
          <p:nvPr/>
        </p:nvSpPr>
        <p:spPr>
          <a:xfrm>
            <a:off x="4611097" y="3069671"/>
            <a:ext cx="7357983" cy="412810"/>
          </a:xfrm>
          <a:prstGeom prst="rightArrow">
            <a:avLst/>
          </a:prstGeom>
          <a:gradFill flip="none" rotWithShape="1">
            <a:gsLst>
              <a:gs pos="0">
                <a:schemeClr val="accent6">
                  <a:lumMod val="40000"/>
                  <a:lumOff val="60000"/>
                </a:schemeClr>
              </a:gs>
              <a:gs pos="46000">
                <a:schemeClr val="accent6">
                  <a:lumMod val="95000"/>
                  <a:lumOff val="5000"/>
                </a:schemeClr>
              </a:gs>
              <a:gs pos="100000">
                <a:schemeClr val="accent6">
                  <a:lumMod val="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5" name="CuadroTexto 4"/>
          <p:cNvSpPr txBox="1"/>
          <p:nvPr/>
        </p:nvSpPr>
        <p:spPr>
          <a:xfrm>
            <a:off x="1587813" y="2735414"/>
            <a:ext cx="1295547" cy="369332"/>
          </a:xfrm>
          <a:prstGeom prst="rect">
            <a:avLst/>
          </a:prstGeom>
          <a:noFill/>
        </p:spPr>
        <p:txBody>
          <a:bodyPr wrap="none" rtlCol="0">
            <a:spAutoFit/>
          </a:bodyPr>
          <a:lstStyle/>
          <a:p>
            <a:r>
              <a:rPr lang="es-ES" b="1" dirty="0" smtClean="0"/>
              <a:t>Colecciones</a:t>
            </a:r>
            <a:endParaRPr lang="es-ES" b="1" dirty="0"/>
          </a:p>
        </p:txBody>
      </p:sp>
      <p:sp>
        <p:nvSpPr>
          <p:cNvPr id="8" name="CuadroTexto 7"/>
          <p:cNvSpPr txBox="1"/>
          <p:nvPr/>
        </p:nvSpPr>
        <p:spPr>
          <a:xfrm>
            <a:off x="4281728" y="2725097"/>
            <a:ext cx="652743" cy="369332"/>
          </a:xfrm>
          <a:prstGeom prst="rect">
            <a:avLst/>
          </a:prstGeom>
          <a:noFill/>
        </p:spPr>
        <p:txBody>
          <a:bodyPr wrap="none" rtlCol="0">
            <a:spAutoFit/>
          </a:bodyPr>
          <a:lstStyle/>
          <a:p>
            <a:r>
              <a:rPr lang="es-ES" dirty="0" smtClean="0"/>
              <a:t>2001</a:t>
            </a:r>
            <a:endParaRPr lang="es-ES" dirty="0"/>
          </a:p>
        </p:txBody>
      </p:sp>
      <p:sp>
        <p:nvSpPr>
          <p:cNvPr id="12" name="CuadroTexto 11"/>
          <p:cNvSpPr txBox="1"/>
          <p:nvPr/>
        </p:nvSpPr>
        <p:spPr>
          <a:xfrm>
            <a:off x="3682597" y="1511024"/>
            <a:ext cx="1629334" cy="369332"/>
          </a:xfrm>
          <a:prstGeom prst="rect">
            <a:avLst/>
          </a:prstGeom>
          <a:noFill/>
        </p:spPr>
        <p:txBody>
          <a:bodyPr wrap="square" rtlCol="0">
            <a:spAutoFit/>
          </a:bodyPr>
          <a:lstStyle/>
          <a:p>
            <a:pPr algn="ctr"/>
            <a:r>
              <a:rPr lang="es-ES" b="1" dirty="0" smtClean="0">
                <a:solidFill>
                  <a:srgbClr val="C00000"/>
                </a:solidFill>
              </a:rPr>
              <a:t>Red Tumores</a:t>
            </a:r>
          </a:p>
        </p:txBody>
      </p:sp>
      <p:sp>
        <p:nvSpPr>
          <p:cNvPr id="13" name="CuadroTexto 12"/>
          <p:cNvSpPr txBox="1"/>
          <p:nvPr/>
        </p:nvSpPr>
        <p:spPr>
          <a:xfrm>
            <a:off x="3577171" y="3592386"/>
            <a:ext cx="2164547" cy="954107"/>
          </a:xfrm>
          <a:prstGeom prst="rect">
            <a:avLst/>
          </a:prstGeom>
          <a:noFill/>
        </p:spPr>
        <p:txBody>
          <a:bodyPr wrap="square" rtlCol="0">
            <a:spAutoFit/>
          </a:bodyPr>
          <a:lstStyle/>
          <a:p>
            <a:pPr algn="ctr"/>
            <a:r>
              <a:rPr lang="es-ES" sz="1400" dirty="0" smtClean="0">
                <a:solidFill>
                  <a:srgbClr val="C00000"/>
                </a:solidFill>
              </a:rPr>
              <a:t>Primera iniciativa cooperativa de Bancos de Tumores en España y Europa</a:t>
            </a:r>
            <a:endParaRPr lang="es-ES" sz="1400" dirty="0">
              <a:solidFill>
                <a:srgbClr val="C00000"/>
              </a:solidFill>
            </a:endParaRPr>
          </a:p>
        </p:txBody>
      </p:sp>
      <p:sp>
        <p:nvSpPr>
          <p:cNvPr id="16" name="Flecha a la derecha con bandas 15"/>
          <p:cNvSpPr/>
          <p:nvPr/>
        </p:nvSpPr>
        <p:spPr>
          <a:xfrm>
            <a:off x="1299307" y="3059125"/>
            <a:ext cx="2112966" cy="407118"/>
          </a:xfrm>
          <a:prstGeom prst="stripedRight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27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CuadroTexto 17"/>
          <p:cNvSpPr txBox="1"/>
          <p:nvPr/>
        </p:nvSpPr>
        <p:spPr>
          <a:xfrm>
            <a:off x="828513" y="3385124"/>
            <a:ext cx="2554530" cy="1015663"/>
          </a:xfrm>
          <a:prstGeom prst="rect">
            <a:avLst/>
          </a:prstGeom>
          <a:noFill/>
        </p:spPr>
        <p:txBody>
          <a:bodyPr wrap="square" rtlCol="0">
            <a:spAutoFit/>
          </a:bodyPr>
          <a:lstStyle/>
          <a:p>
            <a:pPr algn="ctr"/>
            <a:r>
              <a:rPr lang="es-ES" sz="1200" dirty="0" smtClean="0"/>
              <a:t>Primeras colecciones hospitalarias:</a:t>
            </a:r>
          </a:p>
          <a:p>
            <a:pPr algn="ctr"/>
            <a:r>
              <a:rPr lang="es-ES" sz="1200" dirty="0" smtClean="0"/>
              <a:t>Surgen de servicios Anatomía Patológica</a:t>
            </a:r>
          </a:p>
          <a:p>
            <a:pPr algn="ctr"/>
            <a:r>
              <a:rPr lang="es-ES" sz="1200" dirty="0" smtClean="0"/>
              <a:t>Se desarrollan en hospitales con actividad investigadora</a:t>
            </a:r>
          </a:p>
        </p:txBody>
      </p:sp>
      <p:sp>
        <p:nvSpPr>
          <p:cNvPr id="24" name="CuadroTexto 23"/>
          <p:cNvSpPr txBox="1"/>
          <p:nvPr/>
        </p:nvSpPr>
        <p:spPr>
          <a:xfrm>
            <a:off x="6677382" y="3425881"/>
            <a:ext cx="465192" cy="369332"/>
          </a:xfrm>
          <a:prstGeom prst="rect">
            <a:avLst/>
          </a:prstGeom>
          <a:noFill/>
        </p:spPr>
        <p:txBody>
          <a:bodyPr wrap="none" rtlCol="0">
            <a:spAutoFit/>
          </a:bodyPr>
          <a:lstStyle/>
          <a:p>
            <a:r>
              <a:rPr lang="es-ES" dirty="0" smtClean="0">
                <a:solidFill>
                  <a:srgbClr val="0070C0"/>
                </a:solidFill>
              </a:rPr>
              <a:t>LIB</a:t>
            </a:r>
            <a:endParaRPr lang="es-ES" dirty="0">
              <a:solidFill>
                <a:srgbClr val="0070C0"/>
              </a:solidFill>
            </a:endParaRPr>
          </a:p>
        </p:txBody>
      </p:sp>
      <p:sp>
        <p:nvSpPr>
          <p:cNvPr id="25" name="CuadroTexto 24"/>
          <p:cNvSpPr txBox="1"/>
          <p:nvPr/>
        </p:nvSpPr>
        <p:spPr>
          <a:xfrm>
            <a:off x="8724414" y="3407720"/>
            <a:ext cx="1478290" cy="369332"/>
          </a:xfrm>
          <a:prstGeom prst="rect">
            <a:avLst/>
          </a:prstGeom>
          <a:noFill/>
        </p:spPr>
        <p:txBody>
          <a:bodyPr wrap="none" rtlCol="0">
            <a:spAutoFit/>
          </a:bodyPr>
          <a:lstStyle/>
          <a:p>
            <a:r>
              <a:rPr lang="es-ES" dirty="0" smtClean="0">
                <a:solidFill>
                  <a:srgbClr val="0070C0"/>
                </a:solidFill>
              </a:rPr>
              <a:t>RD1716/2011</a:t>
            </a:r>
            <a:endParaRPr lang="es-ES" dirty="0">
              <a:solidFill>
                <a:srgbClr val="0070C0"/>
              </a:solidFill>
            </a:endParaRPr>
          </a:p>
        </p:txBody>
      </p:sp>
      <p:sp>
        <p:nvSpPr>
          <p:cNvPr id="26" name="CuadroTexto 25"/>
          <p:cNvSpPr txBox="1"/>
          <p:nvPr/>
        </p:nvSpPr>
        <p:spPr>
          <a:xfrm>
            <a:off x="8609253" y="3719757"/>
            <a:ext cx="1906859" cy="954107"/>
          </a:xfrm>
          <a:prstGeom prst="rect">
            <a:avLst/>
          </a:prstGeom>
          <a:noFill/>
        </p:spPr>
        <p:txBody>
          <a:bodyPr wrap="square" rtlCol="0">
            <a:spAutoFit/>
          </a:bodyPr>
          <a:lstStyle/>
          <a:p>
            <a:pPr algn="ctr"/>
            <a:r>
              <a:rPr lang="es-ES" sz="1400" dirty="0" smtClean="0">
                <a:solidFill>
                  <a:srgbClr val="0070C0"/>
                </a:solidFill>
              </a:rPr>
              <a:t>Requisitos de autorización y funcionamiento de los </a:t>
            </a:r>
            <a:r>
              <a:rPr lang="es-ES" sz="1400" dirty="0" err="1" smtClean="0">
                <a:solidFill>
                  <a:srgbClr val="0070C0"/>
                </a:solidFill>
              </a:rPr>
              <a:t>Biobancos</a:t>
            </a:r>
            <a:endParaRPr lang="es-ES" sz="1400" dirty="0">
              <a:solidFill>
                <a:srgbClr val="0070C0"/>
              </a:solidFill>
            </a:endParaRPr>
          </a:p>
        </p:txBody>
      </p:sp>
      <p:sp>
        <p:nvSpPr>
          <p:cNvPr id="31" name="CuadroTexto 30"/>
          <p:cNvSpPr txBox="1"/>
          <p:nvPr/>
        </p:nvSpPr>
        <p:spPr>
          <a:xfrm>
            <a:off x="6576570" y="2725097"/>
            <a:ext cx="652743" cy="369332"/>
          </a:xfrm>
          <a:prstGeom prst="rect">
            <a:avLst/>
          </a:prstGeom>
          <a:noFill/>
        </p:spPr>
        <p:txBody>
          <a:bodyPr wrap="none" rtlCol="0">
            <a:spAutoFit/>
          </a:bodyPr>
          <a:lstStyle/>
          <a:p>
            <a:r>
              <a:rPr lang="es-ES" dirty="0" smtClean="0"/>
              <a:t>2007</a:t>
            </a:r>
            <a:endParaRPr lang="es-ES" dirty="0"/>
          </a:p>
        </p:txBody>
      </p:sp>
      <p:sp>
        <p:nvSpPr>
          <p:cNvPr id="32" name="CuadroTexto 31"/>
          <p:cNvSpPr txBox="1"/>
          <p:nvPr/>
        </p:nvSpPr>
        <p:spPr>
          <a:xfrm>
            <a:off x="9137630" y="2725097"/>
            <a:ext cx="652743" cy="369332"/>
          </a:xfrm>
          <a:prstGeom prst="rect">
            <a:avLst/>
          </a:prstGeom>
          <a:noFill/>
        </p:spPr>
        <p:txBody>
          <a:bodyPr wrap="none" rtlCol="0">
            <a:spAutoFit/>
          </a:bodyPr>
          <a:lstStyle/>
          <a:p>
            <a:r>
              <a:rPr lang="es-ES" dirty="0" smtClean="0"/>
              <a:t>2011</a:t>
            </a:r>
            <a:endParaRPr lang="es-ES" dirty="0"/>
          </a:p>
        </p:txBody>
      </p:sp>
      <p:sp>
        <p:nvSpPr>
          <p:cNvPr id="27" name="CuadroTexto 26"/>
          <p:cNvSpPr txBox="1"/>
          <p:nvPr/>
        </p:nvSpPr>
        <p:spPr>
          <a:xfrm>
            <a:off x="6193005" y="3719223"/>
            <a:ext cx="1431604" cy="1169551"/>
          </a:xfrm>
          <a:prstGeom prst="rect">
            <a:avLst/>
          </a:prstGeom>
          <a:noFill/>
        </p:spPr>
        <p:txBody>
          <a:bodyPr wrap="square" rtlCol="0">
            <a:spAutoFit/>
          </a:bodyPr>
          <a:lstStyle/>
          <a:p>
            <a:pPr algn="ctr"/>
            <a:r>
              <a:rPr lang="es-ES" sz="1400" dirty="0" smtClean="0">
                <a:solidFill>
                  <a:srgbClr val="0070C0"/>
                </a:solidFill>
              </a:rPr>
              <a:t>Regulación de la investigación biomédica y uso de muestras biológicas</a:t>
            </a:r>
            <a:endParaRPr lang="es-ES" sz="1400" dirty="0">
              <a:solidFill>
                <a:srgbClr val="0070C0"/>
              </a:solidFill>
            </a:endParaRPr>
          </a:p>
        </p:txBody>
      </p:sp>
      <p:cxnSp>
        <p:nvCxnSpPr>
          <p:cNvPr id="29" name="Conector recto 28"/>
          <p:cNvCxnSpPr/>
          <p:nvPr/>
        </p:nvCxnSpPr>
        <p:spPr>
          <a:xfrm>
            <a:off x="4639656" y="3001872"/>
            <a:ext cx="0" cy="168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Conector recto 35"/>
          <p:cNvCxnSpPr/>
          <p:nvPr/>
        </p:nvCxnSpPr>
        <p:spPr>
          <a:xfrm>
            <a:off x="6899638" y="3024176"/>
            <a:ext cx="0" cy="168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ector recto 36"/>
          <p:cNvCxnSpPr/>
          <p:nvPr/>
        </p:nvCxnSpPr>
        <p:spPr>
          <a:xfrm>
            <a:off x="9464411" y="3001872"/>
            <a:ext cx="0" cy="168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CuadroTexto 32"/>
          <p:cNvSpPr txBox="1"/>
          <p:nvPr/>
        </p:nvSpPr>
        <p:spPr>
          <a:xfrm>
            <a:off x="7864331" y="3082441"/>
            <a:ext cx="851515" cy="406265"/>
          </a:xfrm>
          <a:prstGeom prst="rect">
            <a:avLst/>
          </a:prstGeom>
          <a:noFill/>
        </p:spPr>
        <p:txBody>
          <a:bodyPr wrap="none" rtlCol="0">
            <a:spAutoFit/>
          </a:bodyPr>
          <a:lstStyle/>
          <a:p>
            <a:r>
              <a:rPr lang="es-ES" dirty="0" smtClean="0"/>
              <a:t>España</a:t>
            </a:r>
            <a:endParaRPr lang="es-ES" dirty="0"/>
          </a:p>
        </p:txBody>
      </p:sp>
      <p:sp>
        <p:nvSpPr>
          <p:cNvPr id="39" name="CuadroTexto 38"/>
          <p:cNvSpPr txBox="1"/>
          <p:nvPr/>
        </p:nvSpPr>
        <p:spPr>
          <a:xfrm>
            <a:off x="1770956" y="3074872"/>
            <a:ext cx="851515" cy="369332"/>
          </a:xfrm>
          <a:prstGeom prst="rect">
            <a:avLst/>
          </a:prstGeom>
          <a:noFill/>
        </p:spPr>
        <p:txBody>
          <a:bodyPr wrap="none" rtlCol="0">
            <a:spAutoFit/>
          </a:bodyPr>
          <a:lstStyle/>
          <a:p>
            <a:r>
              <a:rPr lang="es-ES" dirty="0" smtClean="0"/>
              <a:t>España</a:t>
            </a:r>
            <a:endParaRPr lang="es-ES" dirty="0"/>
          </a:p>
        </p:txBody>
      </p:sp>
      <p:sp>
        <p:nvSpPr>
          <p:cNvPr id="40" name="Flecha derecha 39"/>
          <p:cNvSpPr/>
          <p:nvPr/>
        </p:nvSpPr>
        <p:spPr>
          <a:xfrm>
            <a:off x="3852197" y="5496923"/>
            <a:ext cx="8116883" cy="412810"/>
          </a:xfrm>
          <a:prstGeom prst="rightArrow">
            <a:avLst/>
          </a:prstGeom>
          <a:gradFill flip="none" rotWithShape="1">
            <a:gsLst>
              <a:gs pos="0">
                <a:schemeClr val="accent2">
                  <a:lumMod val="67000"/>
                </a:schemeClr>
              </a:gs>
              <a:gs pos="48000">
                <a:schemeClr val="accent2">
                  <a:lumMod val="97000"/>
                  <a:lumOff val="3000"/>
                </a:schemeClr>
              </a:gs>
              <a:gs pos="100000">
                <a:schemeClr val="accent2">
                  <a:lumMod val="60000"/>
                  <a:lumOff val="4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1" name="CuadroTexto 40"/>
          <p:cNvSpPr txBox="1"/>
          <p:nvPr/>
        </p:nvSpPr>
        <p:spPr>
          <a:xfrm>
            <a:off x="3486273" y="5141195"/>
            <a:ext cx="652743" cy="369332"/>
          </a:xfrm>
          <a:prstGeom prst="rect">
            <a:avLst/>
          </a:prstGeom>
          <a:noFill/>
        </p:spPr>
        <p:txBody>
          <a:bodyPr wrap="none" rtlCol="0">
            <a:spAutoFit/>
          </a:bodyPr>
          <a:lstStyle/>
          <a:p>
            <a:r>
              <a:rPr lang="es-ES" dirty="0" smtClean="0"/>
              <a:t>2000</a:t>
            </a:r>
            <a:endParaRPr lang="es-ES" dirty="0"/>
          </a:p>
        </p:txBody>
      </p:sp>
      <p:cxnSp>
        <p:nvCxnSpPr>
          <p:cNvPr id="42" name="Conector recto 41"/>
          <p:cNvCxnSpPr/>
          <p:nvPr/>
        </p:nvCxnSpPr>
        <p:spPr>
          <a:xfrm>
            <a:off x="3844201" y="5417970"/>
            <a:ext cx="0" cy="168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3" name="CuadroTexto 42"/>
          <p:cNvSpPr txBox="1"/>
          <p:nvPr/>
        </p:nvSpPr>
        <p:spPr>
          <a:xfrm>
            <a:off x="7485938" y="5532843"/>
            <a:ext cx="849400" cy="369332"/>
          </a:xfrm>
          <a:prstGeom prst="rect">
            <a:avLst/>
          </a:prstGeom>
          <a:noFill/>
        </p:spPr>
        <p:txBody>
          <a:bodyPr wrap="none" rtlCol="0">
            <a:spAutoFit/>
          </a:bodyPr>
          <a:lstStyle/>
          <a:p>
            <a:r>
              <a:rPr lang="es-ES" dirty="0" smtClean="0"/>
              <a:t>Europa</a:t>
            </a:r>
            <a:endParaRPr lang="es-ES" dirty="0"/>
          </a:p>
        </p:txBody>
      </p:sp>
      <p:sp>
        <p:nvSpPr>
          <p:cNvPr id="44" name="Flecha a la derecha con bandas 43"/>
          <p:cNvSpPr/>
          <p:nvPr/>
        </p:nvSpPr>
        <p:spPr>
          <a:xfrm>
            <a:off x="3470691" y="3065082"/>
            <a:ext cx="525119" cy="407118"/>
          </a:xfrm>
          <a:prstGeom prst="stripedRight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27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7" name="Flecha a la derecha con bandas 46"/>
          <p:cNvSpPr/>
          <p:nvPr/>
        </p:nvSpPr>
        <p:spPr>
          <a:xfrm>
            <a:off x="4047422" y="3052187"/>
            <a:ext cx="525119" cy="407118"/>
          </a:xfrm>
          <a:prstGeom prst="stripedRightArrow">
            <a:avLst/>
          </a:prstGeom>
          <a:gradFill flip="none" rotWithShape="1">
            <a:gsLst>
              <a:gs pos="0">
                <a:schemeClr val="accent6">
                  <a:lumMod val="0"/>
                  <a:lumOff val="100000"/>
                </a:schemeClr>
              </a:gs>
              <a:gs pos="35000">
                <a:schemeClr val="accent6">
                  <a:lumMod val="0"/>
                  <a:lumOff val="100000"/>
                </a:schemeClr>
              </a:gs>
              <a:gs pos="100000">
                <a:schemeClr val="accent6">
                  <a:lumMod val="100000"/>
                </a:schemeClr>
              </a:gs>
            </a:gsLst>
            <a:lin ang="2700000" scaled="1"/>
            <a:tileRect/>
          </a:gra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4" name="Rectángulo 33"/>
          <p:cNvSpPr/>
          <p:nvPr/>
        </p:nvSpPr>
        <p:spPr>
          <a:xfrm>
            <a:off x="2464420" y="5863317"/>
            <a:ext cx="2732048" cy="861774"/>
          </a:xfrm>
          <a:prstGeom prst="rect">
            <a:avLst/>
          </a:prstGeom>
        </p:spPr>
        <p:txBody>
          <a:bodyPr wrap="square">
            <a:spAutoFit/>
          </a:bodyPr>
          <a:lstStyle/>
          <a:p>
            <a:pPr algn="ctr"/>
            <a:r>
              <a:rPr lang="en-US" i="1" dirty="0">
                <a:solidFill>
                  <a:srgbClr val="0070C0"/>
                </a:solidFill>
                <a:latin typeface="Calibri" panose="020F0502020204030204" pitchFamily="34" charset="0"/>
              </a:rPr>
              <a:t>Act on Biobanks </a:t>
            </a:r>
            <a:r>
              <a:rPr lang="en-US" dirty="0" err="1">
                <a:solidFill>
                  <a:srgbClr val="0070C0"/>
                </a:solidFill>
                <a:latin typeface="Calibri" panose="020F0502020204030204" pitchFamily="34" charset="0"/>
              </a:rPr>
              <a:t>en</a:t>
            </a:r>
            <a:r>
              <a:rPr lang="en-US" dirty="0">
                <a:solidFill>
                  <a:srgbClr val="0070C0"/>
                </a:solidFill>
                <a:latin typeface="Calibri" panose="020F0502020204030204" pitchFamily="34" charset="0"/>
              </a:rPr>
              <a:t> </a:t>
            </a:r>
            <a:r>
              <a:rPr lang="en-US" dirty="0" err="1" smtClean="0">
                <a:solidFill>
                  <a:srgbClr val="0070C0"/>
                </a:solidFill>
                <a:latin typeface="Calibri" panose="020F0502020204030204" pitchFamily="34" charset="0"/>
              </a:rPr>
              <a:t>Islandia</a:t>
            </a:r>
            <a:endParaRPr lang="en-US" dirty="0" smtClean="0">
              <a:solidFill>
                <a:srgbClr val="0070C0"/>
              </a:solidFill>
              <a:latin typeface="Calibri" panose="020F0502020204030204" pitchFamily="34" charset="0"/>
            </a:endParaRPr>
          </a:p>
          <a:p>
            <a:pPr algn="ctr"/>
            <a:r>
              <a:rPr lang="en-US" sz="1400" dirty="0" smtClean="0">
                <a:solidFill>
                  <a:srgbClr val="0070C0"/>
                </a:solidFill>
                <a:latin typeface="Calibri" panose="020F0502020204030204" pitchFamily="34" charset="0"/>
              </a:rPr>
              <a:t>(</a:t>
            </a:r>
            <a:r>
              <a:rPr lang="en-US" sz="1400" dirty="0" err="1" smtClean="0">
                <a:solidFill>
                  <a:srgbClr val="0070C0"/>
                </a:solidFill>
                <a:latin typeface="Calibri" panose="020F0502020204030204" pitchFamily="34" charset="0"/>
              </a:rPr>
              <a:t>primera</a:t>
            </a:r>
            <a:r>
              <a:rPr lang="en-US" sz="1400" dirty="0" smtClean="0">
                <a:solidFill>
                  <a:srgbClr val="0070C0"/>
                </a:solidFill>
                <a:latin typeface="Calibri" panose="020F0502020204030204" pitchFamily="34" charset="0"/>
              </a:rPr>
              <a:t> </a:t>
            </a:r>
            <a:r>
              <a:rPr lang="en-US" sz="1400" dirty="0" err="1" smtClean="0">
                <a:solidFill>
                  <a:srgbClr val="0070C0"/>
                </a:solidFill>
                <a:latin typeface="Calibri" panose="020F0502020204030204" pitchFamily="34" charset="0"/>
              </a:rPr>
              <a:t>normativa</a:t>
            </a:r>
            <a:r>
              <a:rPr lang="en-US" sz="1400" dirty="0" smtClean="0">
                <a:solidFill>
                  <a:srgbClr val="0070C0"/>
                </a:solidFill>
                <a:latin typeface="Calibri" panose="020F0502020204030204" pitchFamily="34" charset="0"/>
              </a:rPr>
              <a:t> que </a:t>
            </a:r>
            <a:r>
              <a:rPr lang="en-US" sz="1400" dirty="0" err="1" smtClean="0">
                <a:solidFill>
                  <a:srgbClr val="0070C0"/>
                </a:solidFill>
                <a:latin typeface="Calibri" panose="020F0502020204030204" pitchFamily="34" charset="0"/>
              </a:rPr>
              <a:t>regula</a:t>
            </a:r>
            <a:r>
              <a:rPr lang="en-US" sz="1400" dirty="0" smtClean="0">
                <a:solidFill>
                  <a:srgbClr val="0070C0"/>
                </a:solidFill>
                <a:latin typeface="Calibri" panose="020F0502020204030204" pitchFamily="34" charset="0"/>
              </a:rPr>
              <a:t> </a:t>
            </a:r>
            <a:r>
              <a:rPr lang="en-US" sz="1400" dirty="0" err="1" smtClean="0">
                <a:solidFill>
                  <a:srgbClr val="0070C0"/>
                </a:solidFill>
                <a:latin typeface="Calibri" panose="020F0502020204030204" pitchFamily="34" charset="0"/>
              </a:rPr>
              <a:t>los</a:t>
            </a:r>
            <a:r>
              <a:rPr lang="en-US" sz="1400" dirty="0" smtClean="0">
                <a:solidFill>
                  <a:srgbClr val="0070C0"/>
                </a:solidFill>
                <a:latin typeface="Calibri" panose="020F0502020204030204" pitchFamily="34" charset="0"/>
              </a:rPr>
              <a:t> </a:t>
            </a:r>
            <a:r>
              <a:rPr lang="en-US" sz="1400" dirty="0" err="1" smtClean="0">
                <a:solidFill>
                  <a:srgbClr val="0070C0"/>
                </a:solidFill>
                <a:latin typeface="Calibri" panose="020F0502020204030204" pitchFamily="34" charset="0"/>
              </a:rPr>
              <a:t>Biobancos</a:t>
            </a:r>
            <a:r>
              <a:rPr lang="en-US" dirty="0">
                <a:solidFill>
                  <a:srgbClr val="0070C0"/>
                </a:solidFill>
                <a:latin typeface="Calibri" panose="020F0502020204030204" pitchFamily="34" charset="0"/>
              </a:rPr>
              <a:t>)</a:t>
            </a:r>
            <a:r>
              <a:rPr lang="en-US" dirty="0" smtClean="0">
                <a:solidFill>
                  <a:srgbClr val="0070C0"/>
                </a:solidFill>
                <a:latin typeface="Calibri" panose="020F0502020204030204" pitchFamily="34" charset="0"/>
              </a:rPr>
              <a:t> </a:t>
            </a:r>
            <a:endParaRPr lang="es-ES" dirty="0">
              <a:solidFill>
                <a:srgbClr val="0070C0"/>
              </a:solidFill>
            </a:endParaRPr>
          </a:p>
        </p:txBody>
      </p:sp>
      <p:sp>
        <p:nvSpPr>
          <p:cNvPr id="35" name="Rectángulo 34"/>
          <p:cNvSpPr/>
          <p:nvPr/>
        </p:nvSpPr>
        <p:spPr>
          <a:xfrm>
            <a:off x="7390351" y="2093731"/>
            <a:ext cx="1646413" cy="553998"/>
          </a:xfrm>
          <a:prstGeom prst="rect">
            <a:avLst/>
          </a:prstGeom>
        </p:spPr>
        <p:txBody>
          <a:bodyPr wrap="none">
            <a:spAutoFit/>
          </a:bodyPr>
          <a:lstStyle/>
          <a:p>
            <a:pPr algn="ctr"/>
            <a:r>
              <a:rPr lang="es-ES" b="1" dirty="0" err="1" smtClean="0">
                <a:solidFill>
                  <a:srgbClr val="C00000"/>
                </a:solidFill>
              </a:rPr>
              <a:t>ReTBioH</a:t>
            </a:r>
            <a:r>
              <a:rPr lang="es-ES" b="1" dirty="0" smtClean="0">
                <a:solidFill>
                  <a:srgbClr val="C00000"/>
                </a:solidFill>
              </a:rPr>
              <a:t>- ISCIII </a:t>
            </a:r>
          </a:p>
          <a:p>
            <a:pPr algn="ctr"/>
            <a:r>
              <a:rPr lang="es-ES" sz="1200" dirty="0" smtClean="0"/>
              <a:t>(CNIO)</a:t>
            </a:r>
            <a:endParaRPr lang="es-ES" sz="1200" dirty="0"/>
          </a:p>
        </p:txBody>
      </p:sp>
      <p:sp>
        <p:nvSpPr>
          <p:cNvPr id="51" name="CuadroTexto 50"/>
          <p:cNvSpPr txBox="1"/>
          <p:nvPr/>
        </p:nvSpPr>
        <p:spPr>
          <a:xfrm>
            <a:off x="7888695" y="2725097"/>
            <a:ext cx="652743" cy="369332"/>
          </a:xfrm>
          <a:prstGeom prst="rect">
            <a:avLst/>
          </a:prstGeom>
          <a:noFill/>
        </p:spPr>
        <p:txBody>
          <a:bodyPr wrap="none" rtlCol="0">
            <a:spAutoFit/>
          </a:bodyPr>
          <a:lstStyle/>
          <a:p>
            <a:r>
              <a:rPr lang="es-ES" dirty="0" smtClean="0"/>
              <a:t>2009</a:t>
            </a:r>
            <a:endParaRPr lang="es-ES" dirty="0"/>
          </a:p>
        </p:txBody>
      </p:sp>
      <p:cxnSp>
        <p:nvCxnSpPr>
          <p:cNvPr id="52" name="Conector recto 51"/>
          <p:cNvCxnSpPr/>
          <p:nvPr/>
        </p:nvCxnSpPr>
        <p:spPr>
          <a:xfrm>
            <a:off x="8211763" y="3001872"/>
            <a:ext cx="0" cy="168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CuadroTexto 37"/>
          <p:cNvSpPr txBox="1"/>
          <p:nvPr/>
        </p:nvSpPr>
        <p:spPr>
          <a:xfrm>
            <a:off x="7589792" y="3502337"/>
            <a:ext cx="1228053" cy="738664"/>
          </a:xfrm>
          <a:prstGeom prst="rect">
            <a:avLst/>
          </a:prstGeom>
          <a:noFill/>
        </p:spPr>
        <p:txBody>
          <a:bodyPr wrap="square" rtlCol="0">
            <a:spAutoFit/>
          </a:bodyPr>
          <a:lstStyle/>
          <a:p>
            <a:pPr algn="ctr"/>
            <a:r>
              <a:rPr lang="es-ES" sz="1400" dirty="0" smtClean="0">
                <a:solidFill>
                  <a:srgbClr val="C00000"/>
                </a:solidFill>
              </a:rPr>
              <a:t>Red </a:t>
            </a:r>
            <a:r>
              <a:rPr lang="es-ES" sz="1400" dirty="0" err="1" smtClean="0">
                <a:solidFill>
                  <a:srgbClr val="C00000"/>
                </a:solidFill>
              </a:rPr>
              <a:t>Biobancos</a:t>
            </a:r>
            <a:r>
              <a:rPr lang="es-ES" sz="1400" dirty="0" smtClean="0">
                <a:solidFill>
                  <a:srgbClr val="C00000"/>
                </a:solidFill>
              </a:rPr>
              <a:t> Hospitalarios </a:t>
            </a:r>
            <a:endParaRPr lang="es-ES" sz="1400" dirty="0">
              <a:solidFill>
                <a:srgbClr val="C00000"/>
              </a:solidFill>
            </a:endParaRPr>
          </a:p>
        </p:txBody>
      </p:sp>
      <p:sp>
        <p:nvSpPr>
          <p:cNvPr id="54" name="CuadroTexto 53"/>
          <p:cNvSpPr txBox="1"/>
          <p:nvPr/>
        </p:nvSpPr>
        <p:spPr>
          <a:xfrm>
            <a:off x="10538967" y="2699081"/>
            <a:ext cx="652743" cy="369332"/>
          </a:xfrm>
          <a:prstGeom prst="rect">
            <a:avLst/>
          </a:prstGeom>
          <a:noFill/>
        </p:spPr>
        <p:txBody>
          <a:bodyPr wrap="none" rtlCol="0">
            <a:spAutoFit/>
          </a:bodyPr>
          <a:lstStyle/>
          <a:p>
            <a:r>
              <a:rPr lang="es-ES" dirty="0" smtClean="0"/>
              <a:t>2014</a:t>
            </a:r>
            <a:endParaRPr lang="es-ES" dirty="0"/>
          </a:p>
        </p:txBody>
      </p:sp>
      <p:cxnSp>
        <p:nvCxnSpPr>
          <p:cNvPr id="55" name="Conector recto 54"/>
          <p:cNvCxnSpPr/>
          <p:nvPr/>
        </p:nvCxnSpPr>
        <p:spPr>
          <a:xfrm>
            <a:off x="10865748" y="3020460"/>
            <a:ext cx="0" cy="168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CuadroTexto 56"/>
          <p:cNvSpPr txBox="1"/>
          <p:nvPr/>
        </p:nvSpPr>
        <p:spPr>
          <a:xfrm>
            <a:off x="5435428" y="2721381"/>
            <a:ext cx="652743" cy="369332"/>
          </a:xfrm>
          <a:prstGeom prst="rect">
            <a:avLst/>
          </a:prstGeom>
          <a:noFill/>
        </p:spPr>
        <p:txBody>
          <a:bodyPr wrap="none" rtlCol="0">
            <a:spAutoFit/>
          </a:bodyPr>
          <a:lstStyle/>
          <a:p>
            <a:r>
              <a:rPr lang="es-ES" dirty="0" smtClean="0"/>
              <a:t>2003</a:t>
            </a:r>
            <a:endParaRPr lang="es-ES" dirty="0"/>
          </a:p>
        </p:txBody>
      </p:sp>
      <p:cxnSp>
        <p:nvCxnSpPr>
          <p:cNvPr id="58" name="Conector recto 57"/>
          <p:cNvCxnSpPr/>
          <p:nvPr/>
        </p:nvCxnSpPr>
        <p:spPr>
          <a:xfrm>
            <a:off x="5758496" y="2998156"/>
            <a:ext cx="0" cy="168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ector recto de flecha 49"/>
          <p:cNvCxnSpPr/>
          <p:nvPr/>
        </p:nvCxnSpPr>
        <p:spPr>
          <a:xfrm>
            <a:off x="9562682" y="4649037"/>
            <a:ext cx="0" cy="17283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9" name="CuadroTexto 58"/>
          <p:cNvSpPr txBox="1"/>
          <p:nvPr/>
        </p:nvSpPr>
        <p:spPr>
          <a:xfrm>
            <a:off x="7905136" y="4738184"/>
            <a:ext cx="3810338" cy="338554"/>
          </a:xfrm>
          <a:prstGeom prst="rect">
            <a:avLst/>
          </a:prstGeom>
          <a:noFill/>
        </p:spPr>
        <p:txBody>
          <a:bodyPr wrap="none" rtlCol="0">
            <a:spAutoFit/>
          </a:bodyPr>
          <a:lstStyle/>
          <a:p>
            <a:r>
              <a:rPr lang="es-ES" sz="1600" dirty="0" smtClean="0"/>
              <a:t>Registro Nacional de </a:t>
            </a:r>
            <a:r>
              <a:rPr lang="es-ES" sz="1600" dirty="0" err="1" smtClean="0"/>
              <a:t>Biobancos</a:t>
            </a:r>
            <a:r>
              <a:rPr lang="es-ES" sz="1600" dirty="0" smtClean="0"/>
              <a:t> autorizados</a:t>
            </a:r>
            <a:endParaRPr lang="es-ES" sz="1600" dirty="0"/>
          </a:p>
        </p:txBody>
      </p:sp>
      <p:sp>
        <p:nvSpPr>
          <p:cNvPr id="64" name="Rectángulo 63"/>
          <p:cNvSpPr/>
          <p:nvPr/>
        </p:nvSpPr>
        <p:spPr>
          <a:xfrm>
            <a:off x="9682341" y="2059095"/>
            <a:ext cx="2358915" cy="553998"/>
          </a:xfrm>
          <a:prstGeom prst="rect">
            <a:avLst/>
          </a:prstGeom>
        </p:spPr>
        <p:txBody>
          <a:bodyPr wrap="none">
            <a:spAutoFit/>
          </a:bodyPr>
          <a:lstStyle/>
          <a:p>
            <a:pPr algn="ctr"/>
            <a:r>
              <a:rPr lang="es-ES" b="1" dirty="0" smtClean="0">
                <a:solidFill>
                  <a:srgbClr val="C00000"/>
                </a:solidFill>
              </a:rPr>
              <a:t>Plataforma RNB- ISCIII </a:t>
            </a:r>
          </a:p>
          <a:p>
            <a:pPr algn="ctr"/>
            <a:r>
              <a:rPr lang="es-ES" sz="1200" dirty="0" smtClean="0"/>
              <a:t>(CNIO)</a:t>
            </a:r>
            <a:endParaRPr lang="es-ES" sz="1200" dirty="0"/>
          </a:p>
        </p:txBody>
      </p:sp>
      <p:sp>
        <p:nvSpPr>
          <p:cNvPr id="65" name="CuadroTexto 64"/>
          <p:cNvSpPr txBox="1"/>
          <p:nvPr/>
        </p:nvSpPr>
        <p:spPr>
          <a:xfrm>
            <a:off x="7074657" y="5130041"/>
            <a:ext cx="652743" cy="369332"/>
          </a:xfrm>
          <a:prstGeom prst="rect">
            <a:avLst/>
          </a:prstGeom>
          <a:noFill/>
        </p:spPr>
        <p:txBody>
          <a:bodyPr wrap="none" rtlCol="0">
            <a:spAutoFit/>
          </a:bodyPr>
          <a:lstStyle/>
          <a:p>
            <a:r>
              <a:rPr lang="es-ES" dirty="0" smtClean="0"/>
              <a:t>2008</a:t>
            </a:r>
            <a:endParaRPr lang="es-ES" dirty="0"/>
          </a:p>
        </p:txBody>
      </p:sp>
      <p:cxnSp>
        <p:nvCxnSpPr>
          <p:cNvPr id="66" name="Conector recto 65"/>
          <p:cNvCxnSpPr/>
          <p:nvPr/>
        </p:nvCxnSpPr>
        <p:spPr>
          <a:xfrm>
            <a:off x="7397725" y="5429120"/>
            <a:ext cx="0" cy="168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9" name="CuadroTexto 68"/>
          <p:cNvSpPr txBox="1"/>
          <p:nvPr/>
        </p:nvSpPr>
        <p:spPr>
          <a:xfrm>
            <a:off x="10059465" y="5159780"/>
            <a:ext cx="652743" cy="369332"/>
          </a:xfrm>
          <a:prstGeom prst="rect">
            <a:avLst/>
          </a:prstGeom>
          <a:noFill/>
        </p:spPr>
        <p:txBody>
          <a:bodyPr wrap="none" rtlCol="0">
            <a:spAutoFit/>
          </a:bodyPr>
          <a:lstStyle/>
          <a:p>
            <a:r>
              <a:rPr lang="es-ES" dirty="0" smtClean="0"/>
              <a:t>2013</a:t>
            </a:r>
            <a:endParaRPr lang="es-ES" dirty="0"/>
          </a:p>
        </p:txBody>
      </p:sp>
      <p:cxnSp>
        <p:nvCxnSpPr>
          <p:cNvPr id="70" name="Conector recto 69"/>
          <p:cNvCxnSpPr/>
          <p:nvPr/>
        </p:nvCxnSpPr>
        <p:spPr>
          <a:xfrm>
            <a:off x="10382533" y="5458859"/>
            <a:ext cx="0" cy="168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pic>
        <p:nvPicPr>
          <p:cNvPr id="8202" name="Picture 10" descr="http://handsonbiobanks.org/documents/114074/114946/BBMRI-ERIC_Logo+no+colour.png/33659978-8dc8-4c43-9cbe-6739261d80a9?t=143098913373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72347" y="5895994"/>
            <a:ext cx="1967832" cy="621888"/>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Figure_1_BBMRILogo.jpg"/>
          <p:cNvPicPr>
            <a:picLocks noChangeAspect="1" noChangeArrowheads="1"/>
          </p:cNvPicPr>
          <p:nvPr/>
        </p:nvPicPr>
        <p:blipFill rotWithShape="1">
          <a:blip r:embed="rId3">
            <a:extLst>
              <a:ext uri="{28A0092B-C50C-407E-A947-70E740481C1C}">
                <a14:useLocalDpi xmlns:a14="http://schemas.microsoft.com/office/drawing/2010/main" val="0"/>
              </a:ext>
            </a:extLst>
          </a:blip>
          <a:srcRect l="4472" t="13726" r="9602" b="9444"/>
          <a:stretch/>
        </p:blipFill>
        <p:spPr bwMode="auto">
          <a:xfrm>
            <a:off x="6460979" y="5824462"/>
            <a:ext cx="1582395" cy="830757"/>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http://www.pharma-market.es/fotos_noticias/FOTO218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9735" t="6182" r="17923" b="7814"/>
          <a:stretch/>
        </p:blipFill>
        <p:spPr bwMode="auto">
          <a:xfrm>
            <a:off x="3844201" y="1769856"/>
            <a:ext cx="1002908" cy="940344"/>
          </a:xfrm>
          <a:prstGeom prst="rect">
            <a:avLst/>
          </a:prstGeom>
          <a:noFill/>
          <a:extLst>
            <a:ext uri="{909E8E84-426E-40DD-AFC4-6F175D3DCCD1}">
              <a14:hiddenFill xmlns:a14="http://schemas.microsoft.com/office/drawing/2010/main">
                <a:solidFill>
                  <a:srgbClr val="FFFFFF"/>
                </a:solidFill>
              </a14:hiddenFill>
            </a:ext>
          </a:extLst>
        </p:spPr>
      </p:pic>
      <p:pic>
        <p:nvPicPr>
          <p:cNvPr id="8208" name="Picture 16" descr="Banco ad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0889" y="2206390"/>
            <a:ext cx="1496010" cy="589915"/>
          </a:xfrm>
          <a:prstGeom prst="rect">
            <a:avLst/>
          </a:prstGeom>
          <a:noFill/>
          <a:extLst>
            <a:ext uri="{909E8E84-426E-40DD-AFC4-6F175D3DCCD1}">
              <a14:hiddenFill xmlns:a14="http://schemas.microsoft.com/office/drawing/2010/main">
                <a:solidFill>
                  <a:srgbClr val="FFFFFF"/>
                </a:solidFill>
              </a14:hiddenFill>
            </a:ext>
          </a:extLst>
        </p:spPr>
      </p:pic>
      <p:sp>
        <p:nvSpPr>
          <p:cNvPr id="48" name="CuadroTexto 47"/>
          <p:cNvSpPr txBox="1"/>
          <p:nvPr/>
        </p:nvSpPr>
        <p:spPr>
          <a:xfrm>
            <a:off x="6084674" y="2703702"/>
            <a:ext cx="652743" cy="369332"/>
          </a:xfrm>
          <a:prstGeom prst="rect">
            <a:avLst/>
          </a:prstGeom>
          <a:noFill/>
        </p:spPr>
        <p:txBody>
          <a:bodyPr wrap="none" rtlCol="0">
            <a:spAutoFit/>
          </a:bodyPr>
          <a:lstStyle/>
          <a:p>
            <a:r>
              <a:rPr lang="es-ES" dirty="0" smtClean="0"/>
              <a:t>2006</a:t>
            </a:r>
            <a:endParaRPr lang="es-ES" dirty="0"/>
          </a:p>
        </p:txBody>
      </p:sp>
      <p:cxnSp>
        <p:nvCxnSpPr>
          <p:cNvPr id="49" name="Conector recto 48"/>
          <p:cNvCxnSpPr/>
          <p:nvPr/>
        </p:nvCxnSpPr>
        <p:spPr>
          <a:xfrm>
            <a:off x="6437365" y="3002779"/>
            <a:ext cx="0" cy="1685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Conector recto 5"/>
          <p:cNvCxnSpPr/>
          <p:nvPr/>
        </p:nvCxnSpPr>
        <p:spPr>
          <a:xfrm flipV="1">
            <a:off x="6433271" y="2315595"/>
            <a:ext cx="0" cy="40578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1026" name="Picture 2" descr="Rticc"/>
          <p:cNvPicPr>
            <a:picLocks noChangeAspect="1" noChangeArrowheads="1"/>
          </p:cNvPicPr>
          <p:nvPr/>
        </p:nvPicPr>
        <p:blipFill rotWithShape="1">
          <a:blip r:embed="rId6">
            <a:extLst>
              <a:ext uri="{28A0092B-C50C-407E-A947-70E740481C1C}">
                <a14:useLocalDpi xmlns:a14="http://schemas.microsoft.com/office/drawing/2010/main" val="0"/>
              </a:ext>
            </a:extLst>
          </a:blip>
          <a:srcRect l="3130" t="8433" r="1801"/>
          <a:stretch/>
        </p:blipFill>
        <p:spPr bwMode="auto">
          <a:xfrm>
            <a:off x="5851510" y="1769857"/>
            <a:ext cx="1429450" cy="511288"/>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Gerade Verbindung 14"/>
          <p:cNvCxnSpPr/>
          <p:nvPr/>
        </p:nvCxnSpPr>
        <p:spPr>
          <a:xfrm>
            <a:off x="2428295" y="967227"/>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8887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8100" y="152691"/>
            <a:ext cx="9093200" cy="942975"/>
          </a:xfrm>
        </p:spPr>
        <p:txBody>
          <a:bodyPr/>
          <a:lstStyle/>
          <a:p>
            <a:pPr algn="r"/>
            <a:r>
              <a:rPr lang="es-ES" b="1" dirty="0" err="1" smtClean="0">
                <a:solidFill>
                  <a:srgbClr val="C00000"/>
                </a:solidFill>
              </a:rPr>
              <a:t>Biobancos</a:t>
            </a:r>
            <a:r>
              <a:rPr lang="es-ES" b="1" dirty="0" smtClean="0">
                <a:solidFill>
                  <a:srgbClr val="C00000"/>
                </a:solidFill>
              </a:rPr>
              <a:t>: legislación</a:t>
            </a:r>
            <a:endParaRPr lang="es-ES" b="1" dirty="0">
              <a:solidFill>
                <a:srgbClr val="C00000"/>
              </a:solidFill>
            </a:endParaRPr>
          </a:p>
        </p:txBody>
      </p:sp>
      <p:sp>
        <p:nvSpPr>
          <p:cNvPr id="3" name="Rectángulo 2"/>
          <p:cNvSpPr/>
          <p:nvPr/>
        </p:nvSpPr>
        <p:spPr>
          <a:xfrm>
            <a:off x="1567542" y="1030690"/>
            <a:ext cx="9386596" cy="5078313"/>
          </a:xfrm>
          <a:prstGeom prst="rect">
            <a:avLst/>
          </a:prstGeom>
        </p:spPr>
        <p:txBody>
          <a:bodyPr wrap="square">
            <a:spAutoFit/>
          </a:bodyPr>
          <a:lstStyle/>
          <a:p>
            <a:r>
              <a:rPr lang="es-ES" b="1" dirty="0"/>
              <a:t>España</a:t>
            </a:r>
          </a:p>
          <a:p>
            <a:r>
              <a:rPr lang="es-ES" b="1" dirty="0"/>
              <a:t>Ley 14/2007, de 3 de julio</a:t>
            </a:r>
            <a:r>
              <a:rPr lang="es-ES" dirty="0"/>
              <a:t>, de </a:t>
            </a:r>
            <a:r>
              <a:rPr lang="es-ES" b="1" dirty="0"/>
              <a:t>Investigación biomédica</a:t>
            </a:r>
            <a:r>
              <a:rPr lang="es-ES" dirty="0"/>
              <a:t>, que regula dicha investigación y, en particular:</a:t>
            </a:r>
          </a:p>
          <a:p>
            <a:pPr>
              <a:buFont typeface="+mj-lt"/>
              <a:buAutoNum type="arabicPeriod"/>
            </a:pPr>
            <a:r>
              <a:rPr lang="es-ES" dirty="0"/>
              <a:t>Las investigaciones relacionadas con la salud humana que </a:t>
            </a:r>
            <a:r>
              <a:rPr lang="es-ES" dirty="0" smtClean="0"/>
              <a:t>impliquen procedimientos invasivos. La </a:t>
            </a:r>
            <a:r>
              <a:rPr lang="es-ES" dirty="0"/>
              <a:t>donación y utilización de </a:t>
            </a:r>
            <a:r>
              <a:rPr lang="es-ES" dirty="0" smtClean="0"/>
              <a:t>ovocitos, espermatozoides, </a:t>
            </a:r>
            <a:r>
              <a:rPr lang="es-ES" dirty="0" err="1" smtClean="0"/>
              <a:t>preembriones</a:t>
            </a:r>
            <a:r>
              <a:rPr lang="es-ES" dirty="0" smtClean="0"/>
              <a:t>, embriones y fetos humanos y sus células, tejido u órganos con </a:t>
            </a:r>
            <a:r>
              <a:rPr lang="es-ES" dirty="0"/>
              <a:t>fines de investigación biomédica y sus posibles aplicaciones clínicas.</a:t>
            </a:r>
          </a:p>
          <a:p>
            <a:pPr>
              <a:buFont typeface="+mj-lt"/>
              <a:buAutoNum type="arabicPeriod"/>
            </a:pPr>
            <a:r>
              <a:rPr lang="es-ES" b="1" dirty="0" smtClean="0">
                <a:solidFill>
                  <a:srgbClr val="C00000"/>
                </a:solidFill>
              </a:rPr>
              <a:t> El </a:t>
            </a:r>
            <a:r>
              <a:rPr lang="es-ES" b="1" dirty="0">
                <a:solidFill>
                  <a:srgbClr val="C00000"/>
                </a:solidFill>
              </a:rPr>
              <a:t>tratamiento de </a:t>
            </a:r>
            <a:r>
              <a:rPr lang="es-ES" b="1" dirty="0" smtClean="0">
                <a:solidFill>
                  <a:srgbClr val="C00000"/>
                </a:solidFill>
              </a:rPr>
              <a:t>muestras biológicas</a:t>
            </a:r>
            <a:endParaRPr lang="es-ES" b="1" dirty="0">
              <a:solidFill>
                <a:srgbClr val="C00000"/>
              </a:solidFill>
            </a:endParaRPr>
          </a:p>
          <a:p>
            <a:pPr>
              <a:buFont typeface="+mj-lt"/>
              <a:buAutoNum type="arabicPeriod"/>
            </a:pPr>
            <a:r>
              <a:rPr lang="es-ES" b="1" dirty="0" smtClean="0">
                <a:solidFill>
                  <a:srgbClr val="C00000"/>
                </a:solidFill>
              </a:rPr>
              <a:t> El </a:t>
            </a:r>
            <a:r>
              <a:rPr lang="es-ES" b="1" dirty="0">
                <a:solidFill>
                  <a:srgbClr val="C00000"/>
                </a:solidFill>
              </a:rPr>
              <a:t>almacenamiento y movimiento de muestras biológicas.</a:t>
            </a:r>
          </a:p>
          <a:p>
            <a:pPr>
              <a:buFont typeface="+mj-lt"/>
              <a:buAutoNum type="arabicPeriod"/>
            </a:pPr>
            <a:r>
              <a:rPr lang="es-ES" b="1" dirty="0" smtClean="0">
                <a:solidFill>
                  <a:srgbClr val="C00000"/>
                </a:solidFill>
              </a:rPr>
              <a:t> Los </a:t>
            </a:r>
            <a:r>
              <a:rPr lang="es-ES" b="1" dirty="0" err="1" smtClean="0">
                <a:solidFill>
                  <a:srgbClr val="C00000"/>
                </a:solidFill>
              </a:rPr>
              <a:t>biobancos</a:t>
            </a:r>
            <a:r>
              <a:rPr lang="es-ES" b="1" dirty="0" smtClean="0">
                <a:solidFill>
                  <a:srgbClr val="C00000"/>
                </a:solidFill>
              </a:rPr>
              <a:t>.</a:t>
            </a:r>
          </a:p>
          <a:p>
            <a:pPr>
              <a:buFont typeface="+mj-lt"/>
              <a:buAutoNum type="arabicPeriod"/>
            </a:pPr>
            <a:r>
              <a:rPr lang="es-ES" dirty="0" smtClean="0"/>
              <a:t>El </a:t>
            </a:r>
            <a:r>
              <a:rPr lang="es-ES" dirty="0"/>
              <a:t>Comité de Bioética de España y los demás órganos con competencias en materia de investigación biomédica.</a:t>
            </a:r>
          </a:p>
          <a:p>
            <a:pPr>
              <a:buFont typeface="+mj-lt"/>
              <a:buAutoNum type="arabicPeriod"/>
            </a:pPr>
            <a:r>
              <a:rPr lang="es-ES" dirty="0"/>
              <a:t>Los mecanismos </a:t>
            </a:r>
            <a:r>
              <a:rPr lang="es-ES" dirty="0" smtClean="0"/>
              <a:t>fomento de la investigación biomédica.</a:t>
            </a:r>
            <a:endParaRPr lang="es-ES" dirty="0"/>
          </a:p>
          <a:p>
            <a:pPr>
              <a:buFont typeface="+mj-lt"/>
              <a:buAutoNum type="arabicPeriod"/>
            </a:pPr>
            <a:r>
              <a:rPr lang="es-ES" dirty="0" smtClean="0"/>
              <a:t>La </a:t>
            </a:r>
            <a:r>
              <a:rPr lang="es-ES" dirty="0"/>
              <a:t>Ley excluye de su ámbito:</a:t>
            </a:r>
          </a:p>
          <a:p>
            <a:pPr>
              <a:buFont typeface="Arial" panose="020B0604020202020204" pitchFamily="34" charset="0"/>
              <a:buChar char="•"/>
            </a:pPr>
            <a:r>
              <a:rPr lang="es-ES" dirty="0"/>
              <a:t>Los </a:t>
            </a:r>
            <a:r>
              <a:rPr lang="es-ES" dirty="0" smtClean="0"/>
              <a:t>ensayos clínicos con </a:t>
            </a:r>
            <a:r>
              <a:rPr lang="es-ES" dirty="0"/>
              <a:t>medicamentos y </a:t>
            </a:r>
            <a:r>
              <a:rPr lang="es-ES" dirty="0" smtClean="0"/>
              <a:t>productos sanitarios, </a:t>
            </a:r>
            <a:r>
              <a:rPr lang="es-ES" dirty="0"/>
              <a:t>que se regirán por su normativa específica.</a:t>
            </a:r>
          </a:p>
          <a:p>
            <a:pPr>
              <a:buFont typeface="Arial" panose="020B0604020202020204" pitchFamily="34" charset="0"/>
              <a:buChar char="•"/>
            </a:pPr>
            <a:r>
              <a:rPr lang="es-ES" dirty="0"/>
              <a:t>Las </a:t>
            </a:r>
            <a:r>
              <a:rPr lang="es-ES" dirty="0" smtClean="0"/>
              <a:t>implantaciones </a:t>
            </a:r>
            <a:r>
              <a:rPr lang="es-ES" dirty="0"/>
              <a:t>de órganos, tejidos y células de cualquier origen que se regirán por lo establecido en la Ley 30/1979, de 27 de octubre, sobre extracción y trasplante de órganos. </a:t>
            </a:r>
          </a:p>
        </p:txBody>
      </p:sp>
      <p:cxnSp>
        <p:nvCxnSpPr>
          <p:cNvPr id="4" name="Gerade Verbindung 14"/>
          <p:cNvCxnSpPr/>
          <p:nvPr/>
        </p:nvCxnSpPr>
        <p:spPr>
          <a:xfrm>
            <a:off x="2428295" y="967227"/>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513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612147" y="1161744"/>
            <a:ext cx="9386596" cy="2308324"/>
          </a:xfrm>
          <a:prstGeom prst="rect">
            <a:avLst/>
          </a:prstGeom>
        </p:spPr>
        <p:txBody>
          <a:bodyPr wrap="square">
            <a:spAutoFit/>
          </a:bodyPr>
          <a:lstStyle/>
          <a:p>
            <a:r>
              <a:rPr lang="es-ES" b="1" dirty="0"/>
              <a:t>España</a:t>
            </a:r>
          </a:p>
          <a:p>
            <a:r>
              <a:rPr lang="es-ES" b="1" dirty="0">
                <a:latin typeface="Arial" panose="020B0604020202020204" pitchFamily="34" charset="0"/>
              </a:rPr>
              <a:t>Ley Orgánica 15/1999</a:t>
            </a:r>
            <a:r>
              <a:rPr lang="es-ES" dirty="0">
                <a:latin typeface="Arial" panose="020B0604020202020204" pitchFamily="34" charset="0"/>
              </a:rPr>
              <a:t>, de Protección </a:t>
            </a:r>
            <a:r>
              <a:rPr lang="es-ES" dirty="0" smtClean="0">
                <a:latin typeface="Arial" panose="020B0604020202020204" pitchFamily="34" charset="0"/>
              </a:rPr>
              <a:t>de Datos Personales y normativa de desarrollo: </a:t>
            </a:r>
            <a:r>
              <a:rPr lang="es-ES" b="1" dirty="0" smtClean="0">
                <a:solidFill>
                  <a:srgbClr val="C00000"/>
                </a:solidFill>
                <a:latin typeface="Arial" panose="020B0604020202020204" pitchFamily="34" charset="0"/>
              </a:rPr>
              <a:t>datos especialmente protegidos, aquellos relativos a la salud</a:t>
            </a:r>
          </a:p>
          <a:p>
            <a:r>
              <a:rPr lang="es-ES" dirty="0"/>
              <a:t>Datos de carácter personal: cualquier información concerniente a personas físicas </a:t>
            </a:r>
            <a:r>
              <a:rPr lang="es-ES" b="1" dirty="0"/>
              <a:t>identificadas o identificables </a:t>
            </a:r>
            <a:r>
              <a:rPr lang="es-ES" dirty="0" smtClean="0"/>
              <a:t>(muestras biológicas como soporte de datos genéticos de carácter personal)</a:t>
            </a:r>
            <a:endParaRPr lang="es-ES" dirty="0" smtClean="0">
              <a:latin typeface="Arial" panose="020B0604020202020204" pitchFamily="34" charset="0"/>
            </a:endParaRPr>
          </a:p>
          <a:p>
            <a:endParaRPr lang="es-ES" dirty="0">
              <a:latin typeface="Arial" panose="020B0604020202020204" pitchFamily="34" charset="0"/>
            </a:endParaRPr>
          </a:p>
          <a:p>
            <a:r>
              <a:rPr lang="es-ES" b="1" dirty="0" smtClean="0">
                <a:latin typeface="Arial" panose="020B0604020202020204" pitchFamily="34" charset="0"/>
              </a:rPr>
              <a:t>Ley 41/2002</a:t>
            </a:r>
            <a:r>
              <a:rPr lang="es-ES" dirty="0" smtClean="0">
                <a:latin typeface="Arial" panose="020B0604020202020204" pitchFamily="34" charset="0"/>
              </a:rPr>
              <a:t>, reguladora de la </a:t>
            </a:r>
            <a:r>
              <a:rPr lang="es-ES" b="1" dirty="0" smtClean="0">
                <a:solidFill>
                  <a:srgbClr val="C00000"/>
                </a:solidFill>
                <a:latin typeface="Arial" panose="020B0604020202020204" pitchFamily="34" charset="0"/>
              </a:rPr>
              <a:t>autonomía del paciente y de los derechos y obligaciones</a:t>
            </a:r>
            <a:r>
              <a:rPr lang="es-ES" dirty="0" smtClean="0">
                <a:latin typeface="Arial" panose="020B0604020202020204" pitchFamily="34" charset="0"/>
              </a:rPr>
              <a:t> en materia de información y documentación clínica.</a:t>
            </a:r>
            <a:endParaRPr lang="es-ES" dirty="0">
              <a:latin typeface="Arial" panose="020B0604020202020204" pitchFamily="34" charset="0"/>
            </a:endParaRPr>
          </a:p>
        </p:txBody>
      </p:sp>
      <p:sp>
        <p:nvSpPr>
          <p:cNvPr id="6" name="Rectángulo 5"/>
          <p:cNvSpPr/>
          <p:nvPr/>
        </p:nvSpPr>
        <p:spPr>
          <a:xfrm>
            <a:off x="1810214" y="3791403"/>
            <a:ext cx="6096000" cy="2308324"/>
          </a:xfrm>
          <a:prstGeom prst="rect">
            <a:avLst/>
          </a:prstGeom>
        </p:spPr>
        <p:txBody>
          <a:bodyPr>
            <a:spAutoFit/>
          </a:bodyPr>
          <a:lstStyle/>
          <a:p>
            <a:r>
              <a:rPr lang="es-ES" b="1" dirty="0" smtClean="0">
                <a:solidFill>
                  <a:srgbClr val="000000"/>
                </a:solidFill>
                <a:latin typeface="Arial" panose="020B0604020202020204" pitchFamily="34" charset="0"/>
              </a:rPr>
              <a:t>Internacionales</a:t>
            </a:r>
            <a:r>
              <a:rPr lang="es-ES" dirty="0" smtClean="0">
                <a:solidFill>
                  <a:srgbClr val="000000"/>
                </a:solidFill>
                <a:latin typeface="Arial" panose="020B0604020202020204" pitchFamily="34" charset="0"/>
              </a:rPr>
              <a:t>. Normas </a:t>
            </a:r>
            <a:r>
              <a:rPr lang="es-ES" dirty="0">
                <a:solidFill>
                  <a:srgbClr val="000000"/>
                </a:solidFill>
                <a:latin typeface="Arial" panose="020B0604020202020204" pitchFamily="34" charset="0"/>
              </a:rPr>
              <a:t>no vinculantes </a:t>
            </a:r>
          </a:p>
          <a:p>
            <a:r>
              <a:rPr lang="en-US" dirty="0">
                <a:solidFill>
                  <a:srgbClr val="000000"/>
                </a:solidFill>
                <a:latin typeface="Arial" panose="020B0604020202020204" pitchFamily="34" charset="0"/>
              </a:rPr>
              <a:t>•Recommendation Rec(2006)4 on research on biological materials of human origin (CE) </a:t>
            </a:r>
          </a:p>
          <a:p>
            <a:r>
              <a:rPr lang="en-US" dirty="0">
                <a:solidFill>
                  <a:srgbClr val="000000"/>
                </a:solidFill>
                <a:latin typeface="Arial" panose="020B0604020202020204" pitchFamily="34" charset="0"/>
              </a:rPr>
              <a:t>•Additional Protocol to the Convention on Human Rights and Biomedicine, concerning Biomedical Research (CE, 2005) </a:t>
            </a:r>
          </a:p>
          <a:p>
            <a:r>
              <a:rPr lang="es-ES" dirty="0">
                <a:solidFill>
                  <a:srgbClr val="000000"/>
                </a:solidFill>
                <a:latin typeface="Arial" panose="020B0604020202020204" pitchFamily="34" charset="0"/>
              </a:rPr>
              <a:t>•Declaración Internacional sobre los datos genéticos Humanos, ( UNESCO, 2003) </a:t>
            </a:r>
          </a:p>
        </p:txBody>
      </p:sp>
      <p:sp>
        <p:nvSpPr>
          <p:cNvPr id="7" name="Título 1"/>
          <p:cNvSpPr txBox="1">
            <a:spLocks/>
          </p:cNvSpPr>
          <p:nvPr/>
        </p:nvSpPr>
        <p:spPr>
          <a:xfrm>
            <a:off x="2578100" y="152691"/>
            <a:ext cx="9093200" cy="942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r"/>
            <a:r>
              <a:rPr lang="es-ES" b="1" smtClean="0">
                <a:solidFill>
                  <a:srgbClr val="C00000"/>
                </a:solidFill>
              </a:rPr>
              <a:t>Biobancos: legislación</a:t>
            </a:r>
            <a:endParaRPr lang="es-ES" b="1" dirty="0">
              <a:solidFill>
                <a:srgbClr val="C00000"/>
              </a:solidFill>
            </a:endParaRPr>
          </a:p>
        </p:txBody>
      </p:sp>
      <p:cxnSp>
        <p:nvCxnSpPr>
          <p:cNvPr id="8" name="Gerade Verbindung 14"/>
          <p:cNvCxnSpPr/>
          <p:nvPr/>
        </p:nvCxnSpPr>
        <p:spPr>
          <a:xfrm>
            <a:off x="2428295" y="967227"/>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4821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es-ES" b="1" dirty="0" smtClean="0">
                <a:solidFill>
                  <a:srgbClr val="C00000"/>
                </a:solidFill>
              </a:rPr>
              <a:t>Uso de muestras: opciones del donante</a:t>
            </a:r>
            <a:endParaRPr lang="es-ES" b="1" dirty="0">
              <a:solidFill>
                <a:srgbClr val="C00000"/>
              </a:solidFill>
            </a:endParaRPr>
          </a:p>
        </p:txBody>
      </p:sp>
      <p:sp>
        <p:nvSpPr>
          <p:cNvPr id="3" name="Rectángulo 2"/>
          <p:cNvSpPr/>
          <p:nvPr/>
        </p:nvSpPr>
        <p:spPr>
          <a:xfrm>
            <a:off x="1782146" y="1535489"/>
            <a:ext cx="9386596" cy="4524315"/>
          </a:xfrm>
          <a:prstGeom prst="rect">
            <a:avLst/>
          </a:prstGeom>
        </p:spPr>
        <p:txBody>
          <a:bodyPr wrap="square">
            <a:spAutoFit/>
          </a:bodyPr>
          <a:lstStyle/>
          <a:p>
            <a:r>
              <a:rPr lang="es-ES" dirty="0" smtClean="0"/>
              <a:t>Almacenamiento y conservación de muestras biológicas de origen humano destinadas a investigación biomédica. </a:t>
            </a:r>
            <a:r>
              <a:rPr lang="es-ES" u="sng" dirty="0" smtClean="0"/>
              <a:t>Finalidades </a:t>
            </a:r>
            <a:r>
              <a:rPr lang="es-ES" dirty="0" smtClean="0"/>
              <a:t>de la obtención de la muestra:</a:t>
            </a:r>
          </a:p>
          <a:p>
            <a:endParaRPr lang="es-ES" dirty="0" smtClean="0"/>
          </a:p>
          <a:p>
            <a:endParaRPr lang="es-ES" dirty="0"/>
          </a:p>
          <a:p>
            <a:r>
              <a:rPr lang="es-ES" b="1" u="sng" dirty="0" smtClean="0">
                <a:solidFill>
                  <a:srgbClr val="C00000"/>
                </a:solidFill>
              </a:rPr>
              <a:t>Proyecto</a:t>
            </a:r>
            <a:r>
              <a:rPr lang="es-ES" dirty="0" smtClean="0">
                <a:solidFill>
                  <a:srgbClr val="C00000"/>
                </a:solidFill>
              </a:rPr>
              <a:t>:</a:t>
            </a:r>
            <a:r>
              <a:rPr lang="es-ES" dirty="0" smtClean="0"/>
              <a:t> conservación de muestras para ser utilizadas en un proyecto de investigación concreto, salvo nuevo consentimiento expreso del sujeto fuente, en cuyo caso deben depositarse en un Biobanco o bien pasar a integrarse en una colección, que deberá estar registrada en el Registro Nacional de </a:t>
            </a:r>
            <a:r>
              <a:rPr lang="es-ES" dirty="0" err="1" smtClean="0"/>
              <a:t>Biobancos</a:t>
            </a:r>
            <a:r>
              <a:rPr lang="es-ES" dirty="0" smtClean="0"/>
              <a:t> para Investigación Biomédica.</a:t>
            </a:r>
          </a:p>
          <a:p>
            <a:endParaRPr lang="es-ES" dirty="0" smtClean="0"/>
          </a:p>
          <a:p>
            <a:r>
              <a:rPr lang="es-ES" b="1" u="sng" dirty="0" smtClean="0">
                <a:solidFill>
                  <a:srgbClr val="C00000"/>
                </a:solidFill>
              </a:rPr>
              <a:t>Colecciones</a:t>
            </a:r>
            <a:r>
              <a:rPr lang="es-ES" dirty="0" smtClean="0">
                <a:solidFill>
                  <a:srgbClr val="C00000"/>
                </a:solidFill>
              </a:rPr>
              <a:t>:</a:t>
            </a:r>
            <a:r>
              <a:rPr lang="es-ES" dirty="0" smtClean="0"/>
              <a:t> las muestras que se incorporen a una colección, fuera del ámbito de un Biobanco, sólo podrán ser utilizadas para la finalidad concreta que conste en el documento de consentimiento, salvo nuevo consentimiento expreso para otra finalidad.</a:t>
            </a:r>
          </a:p>
          <a:p>
            <a:endParaRPr lang="es-ES" b="1" u="sng" dirty="0" smtClean="0"/>
          </a:p>
          <a:p>
            <a:r>
              <a:rPr lang="es-ES" b="1" u="sng" dirty="0" err="1" smtClean="0">
                <a:solidFill>
                  <a:srgbClr val="C00000"/>
                </a:solidFill>
              </a:rPr>
              <a:t>Biobancos</a:t>
            </a:r>
            <a:r>
              <a:rPr lang="es-ES" dirty="0" smtClean="0">
                <a:solidFill>
                  <a:srgbClr val="C00000"/>
                </a:solidFill>
              </a:rPr>
              <a:t>: </a:t>
            </a:r>
            <a:r>
              <a:rPr lang="es-ES" dirty="0" smtClean="0"/>
              <a:t>las muestras podrán utilizarse para cualquier investigación biomédica en los términos que prescribe la Ley, siempre que el sujeto fuente haya prestado su consentimiento en estos términos.</a:t>
            </a:r>
            <a:endParaRPr lang="es-ES" dirty="0"/>
          </a:p>
        </p:txBody>
      </p:sp>
      <p:cxnSp>
        <p:nvCxnSpPr>
          <p:cNvPr id="4" name="Gerade Verbindung 14"/>
          <p:cNvCxnSpPr/>
          <p:nvPr/>
        </p:nvCxnSpPr>
        <p:spPr>
          <a:xfrm>
            <a:off x="2428295" y="1299742"/>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1410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http://institutoroche.es/images/consentimiento_0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5666">
            <a:off x="1831907" y="1370423"/>
            <a:ext cx="4137645" cy="3087588"/>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p:cNvSpPr>
            <a:spLocks noGrp="1"/>
          </p:cNvSpPr>
          <p:nvPr>
            <p:ph type="title"/>
          </p:nvPr>
        </p:nvSpPr>
        <p:spPr>
          <a:xfrm>
            <a:off x="2965213" y="37890"/>
            <a:ext cx="9093200" cy="942975"/>
          </a:xfrm>
        </p:spPr>
        <p:txBody>
          <a:bodyPr>
            <a:normAutofit/>
          </a:bodyPr>
          <a:lstStyle/>
          <a:p>
            <a:pPr algn="r"/>
            <a:r>
              <a:rPr lang="es-ES" sz="4000" b="1" dirty="0" smtClean="0">
                <a:solidFill>
                  <a:srgbClr val="C00000"/>
                </a:solidFill>
              </a:rPr>
              <a:t>¿Cómo funciona un Biobanco?</a:t>
            </a:r>
            <a:endParaRPr lang="es-ES" sz="4000" b="1" dirty="0">
              <a:solidFill>
                <a:srgbClr val="C00000"/>
              </a:solidFill>
            </a:endParaRPr>
          </a:p>
        </p:txBody>
      </p:sp>
      <p:sp>
        <p:nvSpPr>
          <p:cNvPr id="14" name="Pentágono 13"/>
          <p:cNvSpPr/>
          <p:nvPr/>
        </p:nvSpPr>
        <p:spPr>
          <a:xfrm rot="10800000">
            <a:off x="7358966" y="2554268"/>
            <a:ext cx="1391448" cy="536523"/>
          </a:xfrm>
          <a:prstGeom prst="homePlat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7570110" y="2499363"/>
            <a:ext cx="1379927" cy="646331"/>
          </a:xfrm>
          <a:prstGeom prst="rect">
            <a:avLst/>
          </a:prstGeom>
          <a:noFill/>
        </p:spPr>
        <p:txBody>
          <a:bodyPr wrap="square" rtlCol="0">
            <a:spAutoFit/>
          </a:bodyPr>
          <a:lstStyle/>
          <a:p>
            <a:r>
              <a:rPr lang="es-ES" dirty="0" smtClean="0"/>
              <a:t>Solicitud de muestras</a:t>
            </a:r>
            <a:endParaRPr lang="es-ES" dirty="0"/>
          </a:p>
        </p:txBody>
      </p:sp>
      <p:sp>
        <p:nvSpPr>
          <p:cNvPr id="15" name="CuadroTexto 14"/>
          <p:cNvSpPr txBox="1"/>
          <p:nvPr/>
        </p:nvSpPr>
        <p:spPr>
          <a:xfrm>
            <a:off x="9940668" y="4350263"/>
            <a:ext cx="2141035" cy="923330"/>
          </a:xfrm>
          <a:prstGeom prst="rect">
            <a:avLst/>
          </a:prstGeom>
          <a:noFill/>
        </p:spPr>
        <p:txBody>
          <a:bodyPr wrap="square" rtlCol="0">
            <a:spAutoFit/>
          </a:bodyPr>
          <a:lstStyle/>
          <a:p>
            <a:r>
              <a:rPr lang="es-ES" dirty="0" smtClean="0"/>
              <a:t>Aprobación del proyecto por un Comité Ética</a:t>
            </a:r>
            <a:endParaRPr lang="es-ES" dirty="0"/>
          </a:p>
        </p:txBody>
      </p:sp>
      <p:grpSp>
        <p:nvGrpSpPr>
          <p:cNvPr id="9" name="Grupo 8"/>
          <p:cNvGrpSpPr/>
          <p:nvPr/>
        </p:nvGrpSpPr>
        <p:grpSpPr>
          <a:xfrm>
            <a:off x="9307555" y="3199208"/>
            <a:ext cx="2483052" cy="1446116"/>
            <a:chOff x="9307555" y="3199208"/>
            <a:chExt cx="2483052" cy="1446116"/>
          </a:xfrm>
        </p:grpSpPr>
        <p:sp>
          <p:nvSpPr>
            <p:cNvPr id="16" name="CuadroTexto 15"/>
            <p:cNvSpPr txBox="1"/>
            <p:nvPr/>
          </p:nvSpPr>
          <p:spPr>
            <a:xfrm>
              <a:off x="9928354" y="3653207"/>
              <a:ext cx="1862253" cy="646331"/>
            </a:xfrm>
            <a:prstGeom prst="rect">
              <a:avLst/>
            </a:prstGeom>
            <a:noFill/>
          </p:spPr>
          <p:txBody>
            <a:bodyPr wrap="square" rtlCol="0">
              <a:spAutoFit/>
            </a:bodyPr>
            <a:lstStyle/>
            <a:p>
              <a:r>
                <a:rPr lang="es-ES" dirty="0" smtClean="0"/>
                <a:t>Proyecto validado científicamente</a:t>
              </a:r>
              <a:endParaRPr lang="es-ES" dirty="0"/>
            </a:p>
          </p:txBody>
        </p:sp>
        <p:cxnSp>
          <p:nvCxnSpPr>
            <p:cNvPr id="21" name="Conector recto 20"/>
            <p:cNvCxnSpPr/>
            <p:nvPr/>
          </p:nvCxnSpPr>
          <p:spPr>
            <a:xfrm>
              <a:off x="9311268" y="3199208"/>
              <a:ext cx="0" cy="61053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ector recto de flecha 22"/>
            <p:cNvCxnSpPr/>
            <p:nvPr/>
          </p:nvCxnSpPr>
          <p:spPr>
            <a:xfrm>
              <a:off x="9322420" y="3809745"/>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recto 24"/>
            <p:cNvCxnSpPr/>
            <p:nvPr/>
          </p:nvCxnSpPr>
          <p:spPr>
            <a:xfrm>
              <a:off x="9311269" y="3816418"/>
              <a:ext cx="0" cy="828906"/>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Conector recto de flecha 26"/>
            <p:cNvCxnSpPr/>
            <p:nvPr/>
          </p:nvCxnSpPr>
          <p:spPr>
            <a:xfrm>
              <a:off x="9307555" y="4642369"/>
              <a:ext cx="4572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26" name="Flecha curvada hacia abajo 25"/>
          <p:cNvSpPr/>
          <p:nvPr/>
        </p:nvSpPr>
        <p:spPr>
          <a:xfrm flipH="1">
            <a:off x="5057256" y="1849043"/>
            <a:ext cx="2721541" cy="3011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9" name="Flecha curvada hacia abajo 28"/>
          <p:cNvSpPr/>
          <p:nvPr/>
        </p:nvSpPr>
        <p:spPr>
          <a:xfrm rot="10800000" flipH="1">
            <a:off x="5075778" y="4147409"/>
            <a:ext cx="2774083" cy="301103"/>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CuadroTexto 27"/>
          <p:cNvSpPr txBox="1"/>
          <p:nvPr/>
        </p:nvSpPr>
        <p:spPr>
          <a:xfrm>
            <a:off x="5440968" y="1472985"/>
            <a:ext cx="2043701" cy="369332"/>
          </a:xfrm>
          <a:prstGeom prst="rect">
            <a:avLst/>
          </a:prstGeom>
          <a:noFill/>
        </p:spPr>
        <p:txBody>
          <a:bodyPr wrap="none" rtlCol="0">
            <a:spAutoFit/>
          </a:bodyPr>
          <a:lstStyle/>
          <a:p>
            <a:r>
              <a:rPr lang="es-ES" dirty="0" smtClean="0"/>
              <a:t>Entrada de solicitud</a:t>
            </a:r>
            <a:endParaRPr lang="es-ES" dirty="0"/>
          </a:p>
        </p:txBody>
      </p:sp>
      <p:sp>
        <p:nvSpPr>
          <p:cNvPr id="31" name="CuadroTexto 30"/>
          <p:cNvSpPr txBox="1"/>
          <p:nvPr/>
        </p:nvSpPr>
        <p:spPr>
          <a:xfrm>
            <a:off x="5460445" y="4442596"/>
            <a:ext cx="2320572" cy="369332"/>
          </a:xfrm>
          <a:prstGeom prst="rect">
            <a:avLst/>
          </a:prstGeom>
          <a:noFill/>
        </p:spPr>
        <p:txBody>
          <a:bodyPr wrap="none" rtlCol="0">
            <a:spAutoFit/>
          </a:bodyPr>
          <a:lstStyle/>
          <a:p>
            <a:r>
              <a:rPr lang="es-ES" dirty="0" smtClean="0"/>
              <a:t>Cesión de las muestras</a:t>
            </a:r>
            <a:endParaRPr lang="es-ES" dirty="0"/>
          </a:p>
        </p:txBody>
      </p:sp>
      <p:grpSp>
        <p:nvGrpSpPr>
          <p:cNvPr id="10" name="Grupo 9"/>
          <p:cNvGrpSpPr/>
          <p:nvPr/>
        </p:nvGrpSpPr>
        <p:grpSpPr>
          <a:xfrm>
            <a:off x="964355" y="1783180"/>
            <a:ext cx="5577804" cy="2210383"/>
            <a:chOff x="964355" y="1783180"/>
            <a:chExt cx="5577804" cy="2210383"/>
          </a:xfrm>
        </p:grpSpPr>
        <p:sp>
          <p:nvSpPr>
            <p:cNvPr id="3" name="CuadroTexto 2"/>
            <p:cNvSpPr txBox="1"/>
            <p:nvPr/>
          </p:nvSpPr>
          <p:spPr>
            <a:xfrm>
              <a:off x="2131990" y="1783180"/>
              <a:ext cx="792205" cy="369332"/>
            </a:xfrm>
            <a:prstGeom prst="rect">
              <a:avLst/>
            </a:prstGeom>
            <a:noFill/>
          </p:spPr>
          <p:txBody>
            <a:bodyPr wrap="none" rtlCol="0">
              <a:spAutoFit/>
            </a:bodyPr>
            <a:lstStyle/>
            <a:p>
              <a:r>
                <a:rPr lang="es-ES" dirty="0" smtClean="0"/>
                <a:t>Titular</a:t>
              </a:r>
              <a:endParaRPr lang="es-ES" dirty="0"/>
            </a:p>
          </p:txBody>
        </p:sp>
        <p:sp>
          <p:nvSpPr>
            <p:cNvPr id="8" name="CuadroTexto 7"/>
            <p:cNvSpPr txBox="1"/>
            <p:nvPr/>
          </p:nvSpPr>
          <p:spPr>
            <a:xfrm>
              <a:off x="964355" y="3090791"/>
              <a:ext cx="1419783" cy="646331"/>
            </a:xfrm>
            <a:prstGeom prst="rect">
              <a:avLst/>
            </a:prstGeom>
            <a:noFill/>
          </p:spPr>
          <p:txBody>
            <a:bodyPr wrap="square" rtlCol="0">
              <a:spAutoFit/>
            </a:bodyPr>
            <a:lstStyle/>
            <a:p>
              <a:pPr algn="ctr"/>
              <a:r>
                <a:rPr lang="es-ES" dirty="0" smtClean="0"/>
                <a:t>Responsable del Fichero</a:t>
              </a:r>
              <a:endParaRPr lang="es-ES" dirty="0"/>
            </a:p>
          </p:txBody>
        </p:sp>
        <p:sp>
          <p:nvSpPr>
            <p:cNvPr id="5" name="CuadroTexto 4"/>
            <p:cNvSpPr txBox="1"/>
            <p:nvPr/>
          </p:nvSpPr>
          <p:spPr>
            <a:xfrm>
              <a:off x="4659592" y="2656282"/>
              <a:ext cx="1882567" cy="369332"/>
            </a:xfrm>
            <a:prstGeom prst="rect">
              <a:avLst/>
            </a:prstGeom>
            <a:noFill/>
          </p:spPr>
          <p:txBody>
            <a:bodyPr wrap="none" rtlCol="0">
              <a:spAutoFit/>
            </a:bodyPr>
            <a:lstStyle/>
            <a:p>
              <a:r>
                <a:rPr lang="es-ES" dirty="0" smtClean="0"/>
                <a:t>Director Científico</a:t>
              </a:r>
              <a:endParaRPr lang="es-ES" dirty="0"/>
            </a:p>
          </p:txBody>
        </p:sp>
        <p:sp>
          <p:nvSpPr>
            <p:cNvPr id="15361" name="CuadroTexto 15360"/>
            <p:cNvSpPr txBox="1"/>
            <p:nvPr/>
          </p:nvSpPr>
          <p:spPr>
            <a:xfrm>
              <a:off x="3961275" y="3762731"/>
              <a:ext cx="1550424" cy="230832"/>
            </a:xfrm>
            <a:prstGeom prst="rect">
              <a:avLst/>
            </a:prstGeom>
            <a:noFill/>
          </p:spPr>
          <p:txBody>
            <a:bodyPr wrap="none" rtlCol="0">
              <a:spAutoFit/>
            </a:bodyPr>
            <a:lstStyle/>
            <a:p>
              <a:r>
                <a:rPr lang="es-ES" sz="900" dirty="0" smtClean="0"/>
                <a:t>Fuente foto: Instituto Roche</a:t>
              </a:r>
              <a:endParaRPr lang="es-ES" sz="900" dirty="0"/>
            </a:p>
          </p:txBody>
        </p:sp>
      </p:grpSp>
      <p:grpSp>
        <p:nvGrpSpPr>
          <p:cNvPr id="4" name="Grupo 3"/>
          <p:cNvGrpSpPr/>
          <p:nvPr/>
        </p:nvGrpSpPr>
        <p:grpSpPr>
          <a:xfrm>
            <a:off x="8747587" y="1410780"/>
            <a:ext cx="2887920" cy="2090399"/>
            <a:chOff x="8747587" y="1410780"/>
            <a:chExt cx="2887920" cy="2090399"/>
          </a:xfrm>
        </p:grpSpPr>
        <p:pic>
          <p:nvPicPr>
            <p:cNvPr id="15364" name="Picture 4" descr="http://institutoroche.es/images/consentimiento_0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16834">
              <a:off x="8747587" y="1410780"/>
              <a:ext cx="2887920" cy="2090399"/>
            </a:xfrm>
            <a:prstGeom prst="rect">
              <a:avLst/>
            </a:prstGeom>
            <a:noFill/>
            <a:extLst>
              <a:ext uri="{909E8E84-426E-40DD-AFC4-6F175D3DCCD1}">
                <a14:hiddenFill xmlns:a14="http://schemas.microsoft.com/office/drawing/2010/main">
                  <a:solidFill>
                    <a:srgbClr val="FFFFFF"/>
                  </a:solidFill>
                </a14:hiddenFill>
              </a:ext>
            </a:extLst>
          </p:spPr>
        </p:pic>
        <p:sp>
          <p:nvSpPr>
            <p:cNvPr id="37" name="CuadroTexto 36"/>
            <p:cNvSpPr txBox="1"/>
            <p:nvPr/>
          </p:nvSpPr>
          <p:spPr>
            <a:xfrm>
              <a:off x="10037449" y="3083792"/>
              <a:ext cx="1550424" cy="230832"/>
            </a:xfrm>
            <a:prstGeom prst="rect">
              <a:avLst/>
            </a:prstGeom>
            <a:noFill/>
          </p:spPr>
          <p:txBody>
            <a:bodyPr wrap="none" rtlCol="0">
              <a:spAutoFit/>
            </a:bodyPr>
            <a:lstStyle/>
            <a:p>
              <a:r>
                <a:rPr lang="es-ES" sz="900" dirty="0" smtClean="0"/>
                <a:t>Fuente foto: Instituto Roche</a:t>
              </a:r>
              <a:endParaRPr lang="es-ES" sz="900" dirty="0"/>
            </a:p>
          </p:txBody>
        </p:sp>
      </p:grpSp>
      <p:grpSp>
        <p:nvGrpSpPr>
          <p:cNvPr id="12" name="Grupo 11"/>
          <p:cNvGrpSpPr/>
          <p:nvPr/>
        </p:nvGrpSpPr>
        <p:grpSpPr>
          <a:xfrm>
            <a:off x="1108551" y="4511894"/>
            <a:ext cx="2020656" cy="1735731"/>
            <a:chOff x="1108551" y="4511894"/>
            <a:chExt cx="2020656" cy="1735731"/>
          </a:xfrm>
        </p:grpSpPr>
        <p:sp>
          <p:nvSpPr>
            <p:cNvPr id="7" name="CuadroTexto 6"/>
            <p:cNvSpPr txBox="1"/>
            <p:nvPr/>
          </p:nvSpPr>
          <p:spPr>
            <a:xfrm>
              <a:off x="1234795" y="5878293"/>
              <a:ext cx="1614001" cy="369332"/>
            </a:xfrm>
            <a:prstGeom prst="rect">
              <a:avLst/>
            </a:prstGeom>
            <a:noFill/>
          </p:spPr>
          <p:txBody>
            <a:bodyPr wrap="square" rtlCol="0">
              <a:spAutoFit/>
            </a:bodyPr>
            <a:lstStyle/>
            <a:p>
              <a:pPr algn="ctr"/>
              <a:r>
                <a:rPr lang="es-ES" dirty="0" smtClean="0"/>
                <a:t>Comité Ética</a:t>
              </a:r>
              <a:endParaRPr lang="es-ES" dirty="0"/>
            </a:p>
          </p:txBody>
        </p:sp>
        <p:pic>
          <p:nvPicPr>
            <p:cNvPr id="15370" name="Picture 10" descr="http://www.guiametabolica.org/sites/default/files/img_recerca/assaigs_clinics_02_x600.png"/>
            <p:cNvPicPr>
              <a:picLocks noChangeAspect="1" noChangeArrowheads="1"/>
            </p:cNvPicPr>
            <p:nvPr/>
          </p:nvPicPr>
          <p:blipFill rotWithShape="1">
            <a:blip r:embed="rId4">
              <a:extLst>
                <a:ext uri="{28A0092B-C50C-407E-A947-70E740481C1C}">
                  <a14:useLocalDpi xmlns:a14="http://schemas.microsoft.com/office/drawing/2010/main" val="0"/>
                </a:ext>
              </a:extLst>
            </a:blip>
            <a:srcRect l="16790" t="27051" r="15697" b="11880"/>
            <a:stretch/>
          </p:blipFill>
          <p:spPr bwMode="auto">
            <a:xfrm>
              <a:off x="1108551" y="4511894"/>
              <a:ext cx="1998965" cy="1253686"/>
            </a:xfrm>
            <a:prstGeom prst="rect">
              <a:avLst/>
            </a:prstGeom>
            <a:noFill/>
            <a:extLst>
              <a:ext uri="{909E8E84-426E-40DD-AFC4-6F175D3DCCD1}">
                <a14:hiddenFill xmlns:a14="http://schemas.microsoft.com/office/drawing/2010/main">
                  <a:solidFill>
                    <a:srgbClr val="FFFFFF"/>
                  </a:solidFill>
                </a14:hiddenFill>
              </a:ext>
            </a:extLst>
          </p:spPr>
        </p:pic>
        <p:sp>
          <p:nvSpPr>
            <p:cNvPr id="40" name="CuadroTexto 39"/>
            <p:cNvSpPr txBox="1"/>
            <p:nvPr/>
          </p:nvSpPr>
          <p:spPr>
            <a:xfrm>
              <a:off x="1445733" y="5611538"/>
              <a:ext cx="1683474" cy="230832"/>
            </a:xfrm>
            <a:prstGeom prst="rect">
              <a:avLst/>
            </a:prstGeom>
            <a:noFill/>
          </p:spPr>
          <p:txBody>
            <a:bodyPr wrap="none" rtlCol="0">
              <a:spAutoFit/>
            </a:bodyPr>
            <a:lstStyle/>
            <a:p>
              <a:r>
                <a:rPr lang="es-ES" sz="900" dirty="0" smtClean="0"/>
                <a:t>Fuente foto: H. San Joan de </a:t>
              </a:r>
              <a:r>
                <a:rPr lang="es-ES" sz="900" dirty="0" err="1" smtClean="0"/>
                <a:t>Déu</a:t>
              </a:r>
              <a:endParaRPr lang="es-ES" sz="900" dirty="0"/>
            </a:p>
          </p:txBody>
        </p:sp>
      </p:grpSp>
      <p:grpSp>
        <p:nvGrpSpPr>
          <p:cNvPr id="13" name="Grupo 12"/>
          <p:cNvGrpSpPr/>
          <p:nvPr/>
        </p:nvGrpSpPr>
        <p:grpSpPr>
          <a:xfrm>
            <a:off x="3323583" y="4526781"/>
            <a:ext cx="1802015" cy="1945604"/>
            <a:chOff x="3323583" y="4526781"/>
            <a:chExt cx="1802015" cy="1945604"/>
          </a:xfrm>
        </p:grpSpPr>
        <p:sp>
          <p:nvSpPr>
            <p:cNvPr id="6" name="CuadroTexto 5"/>
            <p:cNvSpPr txBox="1"/>
            <p:nvPr/>
          </p:nvSpPr>
          <p:spPr>
            <a:xfrm>
              <a:off x="3466389" y="5826054"/>
              <a:ext cx="1399066" cy="646331"/>
            </a:xfrm>
            <a:prstGeom prst="rect">
              <a:avLst/>
            </a:prstGeom>
            <a:noFill/>
          </p:spPr>
          <p:txBody>
            <a:bodyPr wrap="square" rtlCol="0">
              <a:spAutoFit/>
            </a:bodyPr>
            <a:lstStyle/>
            <a:p>
              <a:pPr algn="ctr"/>
              <a:r>
                <a:rPr lang="es-ES" dirty="0" smtClean="0"/>
                <a:t>Comité Científico</a:t>
              </a:r>
              <a:endParaRPr lang="es-ES" dirty="0"/>
            </a:p>
          </p:txBody>
        </p:sp>
        <p:pic>
          <p:nvPicPr>
            <p:cNvPr id="15372" name="Picture 12" descr="http://congresoseegg2011.atlantacongress.org/userfiles/image/CONGRESOS/2011/SEEGG/Comit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23583" y="4526781"/>
              <a:ext cx="1802015" cy="1351512"/>
            </a:xfrm>
            <a:prstGeom prst="rect">
              <a:avLst/>
            </a:prstGeom>
            <a:noFill/>
            <a:extLst>
              <a:ext uri="{909E8E84-426E-40DD-AFC4-6F175D3DCCD1}">
                <a14:hiddenFill xmlns:a14="http://schemas.microsoft.com/office/drawing/2010/main">
                  <a:solidFill>
                    <a:srgbClr val="FFFFFF"/>
                  </a:solidFill>
                </a14:hiddenFill>
              </a:ext>
            </a:extLst>
          </p:spPr>
        </p:pic>
      </p:grpSp>
      <p:sp>
        <p:nvSpPr>
          <p:cNvPr id="15365" name="Flecha izquierda y derecha 15364"/>
          <p:cNvSpPr/>
          <p:nvPr/>
        </p:nvSpPr>
        <p:spPr>
          <a:xfrm rot="18192490">
            <a:off x="2298894" y="4179294"/>
            <a:ext cx="624549" cy="1338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Flecha izquierda y derecha 45"/>
          <p:cNvSpPr/>
          <p:nvPr/>
        </p:nvSpPr>
        <p:spPr>
          <a:xfrm rot="14583730">
            <a:off x="3799688" y="4247095"/>
            <a:ext cx="624549" cy="133867"/>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7" name="Grupo 16"/>
          <p:cNvGrpSpPr/>
          <p:nvPr/>
        </p:nvGrpSpPr>
        <p:grpSpPr>
          <a:xfrm>
            <a:off x="6182263" y="4983398"/>
            <a:ext cx="3178736" cy="1354907"/>
            <a:chOff x="6182263" y="4983398"/>
            <a:chExt cx="3178736" cy="1354907"/>
          </a:xfrm>
        </p:grpSpPr>
        <p:sp>
          <p:nvSpPr>
            <p:cNvPr id="30" name="Flecha doblada hacia arriba 29"/>
            <p:cNvSpPr/>
            <p:nvPr/>
          </p:nvSpPr>
          <p:spPr>
            <a:xfrm rot="16200000" flipH="1" flipV="1">
              <a:off x="6268332" y="5133092"/>
              <a:ext cx="438279" cy="138891"/>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360" name="CuadroTexto 15359"/>
            <p:cNvSpPr txBox="1"/>
            <p:nvPr/>
          </p:nvSpPr>
          <p:spPr>
            <a:xfrm>
              <a:off x="6182263" y="5120897"/>
              <a:ext cx="2166814" cy="830997"/>
            </a:xfrm>
            <a:prstGeom prst="rect">
              <a:avLst/>
            </a:prstGeom>
            <a:noFill/>
          </p:spPr>
          <p:txBody>
            <a:bodyPr wrap="square" rtlCol="0">
              <a:spAutoFit/>
            </a:bodyPr>
            <a:lstStyle/>
            <a:p>
              <a:pPr algn="ctr"/>
              <a:r>
                <a:rPr lang="es-ES" sz="1600" dirty="0" smtClean="0"/>
                <a:t>Acuerdo de Transferencia de muestras</a:t>
              </a:r>
              <a:endParaRPr lang="es-ES" sz="1600" dirty="0"/>
            </a:p>
          </p:txBody>
        </p:sp>
        <p:pic>
          <p:nvPicPr>
            <p:cNvPr id="15378" name="Picture 18" descr="http://d3eh3ao2txb281.cloudfront.net/uploads/new/image/756/thumb400_noticia-cloud-computing-tiendacloud-contrat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94995" y="5313802"/>
              <a:ext cx="1366004" cy="1024503"/>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8" name="Gerade Verbindung 14"/>
          <p:cNvCxnSpPr/>
          <p:nvPr/>
        </p:nvCxnSpPr>
        <p:spPr>
          <a:xfrm>
            <a:off x="2428295" y="967227"/>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4613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r"/>
            <a:r>
              <a:rPr lang="es-ES" b="1" dirty="0">
                <a:solidFill>
                  <a:srgbClr val="C00000"/>
                </a:solidFill>
              </a:rPr>
              <a:t>¿</a:t>
            </a:r>
            <a:r>
              <a:rPr lang="es-ES" b="1" dirty="0" smtClean="0">
                <a:solidFill>
                  <a:srgbClr val="C00000"/>
                </a:solidFill>
              </a:rPr>
              <a:t>Qué tipo de muestras se almacenan en un Biobanco de investigación?</a:t>
            </a:r>
            <a:endParaRPr lang="es-ES" b="1" dirty="0">
              <a:solidFill>
                <a:srgbClr val="C00000"/>
              </a:solidFill>
            </a:endParaRPr>
          </a:p>
        </p:txBody>
      </p:sp>
      <p:pic>
        <p:nvPicPr>
          <p:cNvPr id="4098" name="Picture 2" descr="http://blogs.elpais.com/.a/6a00d8341bfb1653ef0167638d9334970b-p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8609" y="2272138"/>
            <a:ext cx="5238750"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144920" y="6137598"/>
            <a:ext cx="1526380" cy="230832"/>
          </a:xfrm>
          <a:prstGeom prst="rect">
            <a:avLst/>
          </a:prstGeom>
          <a:noFill/>
        </p:spPr>
        <p:txBody>
          <a:bodyPr wrap="none" rtlCol="0">
            <a:spAutoFit/>
          </a:bodyPr>
          <a:lstStyle/>
          <a:p>
            <a:r>
              <a:rPr lang="es-ES" sz="900" dirty="0" smtClean="0"/>
              <a:t>Fuente foto: Biobanco Vasco</a:t>
            </a:r>
            <a:endParaRPr lang="es-ES" sz="900" dirty="0"/>
          </a:p>
        </p:txBody>
      </p:sp>
      <p:sp>
        <p:nvSpPr>
          <p:cNvPr id="4" name="Rectángulo 3"/>
          <p:cNvSpPr/>
          <p:nvPr/>
        </p:nvSpPr>
        <p:spPr>
          <a:xfrm>
            <a:off x="1397619" y="2133796"/>
            <a:ext cx="6096000" cy="2123658"/>
          </a:xfrm>
          <a:prstGeom prst="rect">
            <a:avLst/>
          </a:prstGeom>
        </p:spPr>
        <p:txBody>
          <a:bodyPr>
            <a:spAutoFit/>
          </a:bodyPr>
          <a:lstStyle/>
          <a:p>
            <a:endParaRPr lang="es-ES" dirty="0"/>
          </a:p>
          <a:p>
            <a:endParaRPr lang="es-ES" dirty="0" smtClean="0"/>
          </a:p>
          <a:p>
            <a:r>
              <a:rPr lang="es-ES" dirty="0"/>
              <a:t>	</a:t>
            </a:r>
            <a:r>
              <a:rPr lang="es-ES" sz="2400" dirty="0" smtClean="0"/>
              <a:t>Sangre, tumores</a:t>
            </a:r>
            <a:r>
              <a:rPr lang="es-ES" sz="2400" dirty="0"/>
              <a:t>, huesos, ADN, cerebros</a:t>
            </a:r>
            <a:r>
              <a:rPr lang="es-ES" sz="2400" dirty="0" smtClean="0"/>
              <a:t>, </a:t>
            </a:r>
            <a:r>
              <a:rPr lang="es-ES" sz="2400" dirty="0"/>
              <a:t>dientes, </a:t>
            </a:r>
            <a:r>
              <a:rPr lang="es-ES" sz="2400" dirty="0" smtClean="0"/>
              <a:t>líneas </a:t>
            </a:r>
            <a:r>
              <a:rPr lang="es-ES" sz="2400" dirty="0"/>
              <a:t>celulares, médula ósea, </a:t>
            </a:r>
            <a:r>
              <a:rPr lang="es-ES" sz="2400" dirty="0" smtClean="0"/>
              <a:t>fluidos corporales, lágrimas, uñas, todo </a:t>
            </a:r>
            <a:r>
              <a:rPr lang="es-ES" sz="2400" dirty="0"/>
              <a:t>tipo de órganos y tejidos...</a:t>
            </a:r>
          </a:p>
        </p:txBody>
      </p:sp>
      <p:cxnSp>
        <p:nvCxnSpPr>
          <p:cNvPr id="6" name="Gerade Verbindung 14"/>
          <p:cNvCxnSpPr/>
          <p:nvPr/>
        </p:nvCxnSpPr>
        <p:spPr>
          <a:xfrm>
            <a:off x="2428295" y="1733847"/>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8767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2274" y="175020"/>
            <a:ext cx="9093200" cy="942975"/>
          </a:xfrm>
        </p:spPr>
        <p:txBody>
          <a:bodyPr>
            <a:normAutofit fontScale="90000"/>
          </a:bodyPr>
          <a:lstStyle/>
          <a:p>
            <a:pPr algn="r"/>
            <a:r>
              <a:rPr lang="es-ES" b="1" dirty="0">
                <a:solidFill>
                  <a:srgbClr val="C00000"/>
                </a:solidFill>
              </a:rPr>
              <a:t>¿Para que utilizan nuestros investigadores a los </a:t>
            </a:r>
            <a:r>
              <a:rPr lang="es-ES" b="1" dirty="0" err="1" smtClean="0">
                <a:solidFill>
                  <a:srgbClr val="C00000"/>
                </a:solidFill>
              </a:rPr>
              <a:t>biobancos</a:t>
            </a:r>
            <a:r>
              <a:rPr lang="es-ES" b="1" dirty="0" smtClean="0">
                <a:solidFill>
                  <a:srgbClr val="C00000"/>
                </a:solidFill>
              </a:rPr>
              <a:t>?</a:t>
            </a:r>
            <a:endParaRPr lang="es-ES" b="1" dirty="0">
              <a:solidFill>
                <a:srgbClr val="C00000"/>
              </a:solidFill>
            </a:endParaRPr>
          </a:p>
        </p:txBody>
      </p:sp>
      <p:cxnSp>
        <p:nvCxnSpPr>
          <p:cNvPr id="9" name="Gerade Verbindung 14"/>
          <p:cNvCxnSpPr/>
          <p:nvPr/>
        </p:nvCxnSpPr>
        <p:spPr>
          <a:xfrm>
            <a:off x="2428295" y="1198140"/>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 name="CuadroTexto 3"/>
          <p:cNvSpPr txBox="1"/>
          <p:nvPr/>
        </p:nvSpPr>
        <p:spPr>
          <a:xfrm>
            <a:off x="1615000" y="1777385"/>
            <a:ext cx="7874687" cy="3754874"/>
          </a:xfrm>
          <a:prstGeom prst="rect">
            <a:avLst/>
          </a:prstGeom>
          <a:noFill/>
        </p:spPr>
        <p:txBody>
          <a:bodyPr wrap="square" rtlCol="0">
            <a:spAutoFit/>
          </a:bodyPr>
          <a:lstStyle/>
          <a:p>
            <a:pPr marL="285750" indent="-285750">
              <a:buFont typeface="Wingdings" panose="05000000000000000000" pitchFamily="2" charset="2"/>
              <a:buChar char="ü"/>
            </a:pPr>
            <a:r>
              <a:rPr lang="es-ES" sz="2000" dirty="0" smtClean="0"/>
              <a:t>Desarrollar herramientas de diagnóstico precoz</a:t>
            </a:r>
          </a:p>
          <a:p>
            <a:pPr marL="285750" indent="-285750">
              <a:buFont typeface="Wingdings" panose="05000000000000000000" pitchFamily="2" charset="2"/>
              <a:buChar char="ü"/>
            </a:pPr>
            <a:endParaRPr lang="es-ES" sz="2000" dirty="0" smtClean="0"/>
          </a:p>
          <a:p>
            <a:pPr marL="285750" indent="-285750">
              <a:buFont typeface="Wingdings" panose="05000000000000000000" pitchFamily="2" charset="2"/>
              <a:buChar char="ü"/>
            </a:pPr>
            <a:r>
              <a:rPr lang="es-ES" sz="2000" dirty="0" smtClean="0"/>
              <a:t>Para una mejor clasificación de los tumores: permitir agrupar pacientes basándose en su características genéticas y la probabilidad de obtener un respuesta positiva con determinados o nuevos fármacos (</a:t>
            </a:r>
            <a:r>
              <a:rPr lang="es-ES" sz="2000" dirty="0" err="1" smtClean="0"/>
              <a:t>biomarcadores</a:t>
            </a:r>
            <a:r>
              <a:rPr lang="es-ES" sz="2000" dirty="0" smtClean="0"/>
              <a:t> </a:t>
            </a:r>
            <a:r>
              <a:rPr lang="es-ES" sz="2000" dirty="0"/>
              <a:t>de pronóstico, respuesta a </a:t>
            </a:r>
            <a:r>
              <a:rPr lang="es-ES" sz="2000" dirty="0" smtClean="0"/>
              <a:t>tratamientos)</a:t>
            </a:r>
            <a:endParaRPr lang="es-ES" sz="2000" dirty="0"/>
          </a:p>
          <a:p>
            <a:pPr marL="285750" indent="-285750">
              <a:buFont typeface="Wingdings" panose="05000000000000000000" pitchFamily="2" charset="2"/>
              <a:buChar char="ü"/>
            </a:pPr>
            <a:endParaRPr lang="es-ES" sz="2000" dirty="0"/>
          </a:p>
          <a:p>
            <a:pPr marL="285750" indent="-285750">
              <a:buFont typeface="Wingdings" panose="05000000000000000000" pitchFamily="2" charset="2"/>
              <a:buChar char="ü"/>
            </a:pPr>
            <a:r>
              <a:rPr lang="es-ES" sz="2000" dirty="0" smtClean="0"/>
              <a:t>Identificar los mecanismos de la enfermedad y con ello nuevas dianas terapéuticas</a:t>
            </a:r>
          </a:p>
          <a:p>
            <a:pPr marL="285750" indent="-285750">
              <a:buFont typeface="Wingdings" panose="05000000000000000000" pitchFamily="2" charset="2"/>
              <a:buChar char="ü"/>
            </a:pPr>
            <a:endParaRPr lang="es-ES" sz="2000" dirty="0"/>
          </a:p>
          <a:p>
            <a:pPr marL="285750" indent="-285750">
              <a:buFont typeface="Wingdings" panose="05000000000000000000" pitchFamily="2" charset="2"/>
              <a:buChar char="ü"/>
            </a:pPr>
            <a:r>
              <a:rPr lang="es-ES" sz="2000" dirty="0" smtClean="0"/>
              <a:t>Validar nuevos fármacos</a:t>
            </a:r>
          </a:p>
          <a:p>
            <a:endParaRPr lang="es-ES" dirty="0"/>
          </a:p>
        </p:txBody>
      </p:sp>
    </p:spTree>
    <p:extLst>
      <p:ext uri="{BB962C8B-B14F-4D97-AF65-F5344CB8AC3E}">
        <p14:creationId xmlns:p14="http://schemas.microsoft.com/office/powerpoint/2010/main" val="4003059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78100" y="224649"/>
            <a:ext cx="8773391" cy="942975"/>
          </a:xfrm>
        </p:spPr>
        <p:txBody>
          <a:bodyPr>
            <a:normAutofit/>
          </a:bodyPr>
          <a:lstStyle/>
          <a:p>
            <a:pPr algn="r"/>
            <a:r>
              <a:rPr lang="es-ES" sz="4000" b="1" dirty="0" err="1" smtClean="0">
                <a:solidFill>
                  <a:srgbClr val="C00000"/>
                </a:solidFill>
              </a:rPr>
              <a:t>Biobancos</a:t>
            </a:r>
            <a:endParaRPr lang="es-ES" sz="4000" b="1" dirty="0">
              <a:solidFill>
                <a:srgbClr val="C00000"/>
              </a:solidFill>
            </a:endParaRPr>
          </a:p>
        </p:txBody>
      </p:sp>
      <p:sp>
        <p:nvSpPr>
          <p:cNvPr id="3" name="Marcador de contenido 2"/>
          <p:cNvSpPr>
            <a:spLocks noGrp="1"/>
          </p:cNvSpPr>
          <p:nvPr>
            <p:ph sz="half" idx="1"/>
          </p:nvPr>
        </p:nvSpPr>
        <p:spPr>
          <a:xfrm>
            <a:off x="1407971" y="1604347"/>
            <a:ext cx="10263329" cy="4351338"/>
          </a:xfrm>
        </p:spPr>
        <p:txBody>
          <a:bodyPr/>
          <a:lstStyle/>
          <a:p>
            <a:r>
              <a:rPr lang="es-ES" dirty="0" smtClean="0"/>
              <a:t>¿Qué es un </a:t>
            </a:r>
            <a:r>
              <a:rPr lang="es-ES" dirty="0" err="1" smtClean="0"/>
              <a:t>biobanco</a:t>
            </a:r>
            <a:r>
              <a:rPr lang="es-ES" dirty="0" smtClean="0"/>
              <a:t>?</a:t>
            </a:r>
          </a:p>
          <a:p>
            <a:r>
              <a:rPr lang="es-ES" dirty="0" smtClean="0"/>
              <a:t>¿Cuál es su función/ utilidad? </a:t>
            </a:r>
          </a:p>
          <a:p>
            <a:r>
              <a:rPr lang="es-ES" dirty="0"/>
              <a:t>¿Cómo funciona un Biobanco?</a:t>
            </a:r>
          </a:p>
          <a:p>
            <a:r>
              <a:rPr lang="es-ES" dirty="0" smtClean="0"/>
              <a:t>¿Qué tipo de muestras se almacenan en un Biobanco?</a:t>
            </a:r>
          </a:p>
          <a:p>
            <a:r>
              <a:rPr lang="es-ES" dirty="0" smtClean="0"/>
              <a:t>¿Con qué fines se usan las muestras biológicas y sus datos asociados?</a:t>
            </a:r>
            <a:r>
              <a:rPr lang="es-ES" dirty="0"/>
              <a:t> </a:t>
            </a:r>
            <a:endParaRPr lang="es-ES" dirty="0" smtClean="0"/>
          </a:p>
          <a:p>
            <a:endParaRPr lang="es-ES" dirty="0"/>
          </a:p>
        </p:txBody>
      </p:sp>
      <p:sp>
        <p:nvSpPr>
          <p:cNvPr id="4" name="AutoShape 2" descr="data:image/jpeg;base64,/9j/4AAQSkZJRgABAQAAAQABAAD/2wCEAAkGBxQQEBAQEA8PFQ8PDxQQEA8UDw8QDxQPFBQWFhUUFBQYHCghGBolHBQVITEhJyorLi4uFx8zODMsNygtLisBCgoKDg0OGhAQGi0kICQsLCwsLCwsLCwvLC0sLCwsLCwsLCwsLCwsLCwsLCwsLCwsLCwsLCwsLCwsLCwsLCwsLP/AABEIAOEA4QMBEQACEQEDEQH/xAAcAAABBQEBAQAAAAAAAAAAAAAAAQMFBgcEAgj/xABHEAABAwIDBQQHBQUFBwUAAAABAAIDBBEFEiEGMUFRYRNxgZEiMkJSobHBI2JyktEHFFPC8DNDc6KyFTSC0uHi8RYkY4OT/8QAGwEBAAIDAQEAAAAAAAAAAAAAAAEFAgQGAwf/xAA4EQACAQMCAwUFBwQCAwAAAAAAAQIDBBEFMRIhQRNRYXGBIpGhsdEGFDIzQsHhFSNS8CTxNFNi/9oADAMBAAIRAxEAPwDcUAIDxLKGjM4gAcSvKtWp0YOdR4RlGLk8IiqjGvcbp7zv0XMXX2mw+G3hnxf0NyFm/wBTIWr2rLdGuzH7obl8ytD+q6jU58aj6I2o2UOpwnbGfgGeIv8AotmGqXkd559EZfcaXcOwbbSg+nHG4dMzT9VsQ1qun7ST+BhLT6b2bRYsI2jhqCGglkh9h1tfwnj81cWup0q74Xyfc/2ZpVrSdPnuiZVkapX9q6zKGRg+t6Tu4bvjfyXN/aGu1CNFdeb9Niz02kpSc30KJic+Z9uDdB9Vz1GHDEs5bktgOy371A+R0jo8wc2EtDT6Q0zkEai+luhXQafpsa0O0qehXXN04S4Y+pSKKaaOZ0E9i5r3MJsAQ9pII03i4K1LmhCOeHk0bFObe/Un8MqTFNFID6kjT4X1HlcLWt5unVjJdGj0qx4oNeBrq7k54EAIBmaqYz15GN/E5o+a8alxSp/jkl5szjCUtkMDFYTumYe43+S1JatZx3qL4/Qz+71f8WPx1LHeq9pPK4v5L3o31vWeKc0/UwlTlHdDy2jAEAICI2oxH93gzDe9wjB4i4JJ8gVW6rXnSt3wbvkbVnTjOr7Wy5lMwfDjXT23Qx2LzxyngOpsfALndMse2nh7Lm/oWl3cdnHlv0NIY0AAAAACwA3ABdmlhYRQnpSAQAgBANVE4jaXOOg/qwXjcXEKFN1JvkjKEHOXCir1teZDmcbNG4cAP64r55f31W8qcUtui7v5LqjQVNYW5WcSxIyEtabM+Lu/olGgo83ubCWCOutkkS6AW6AAUBfdkcfMw7CU/atF2OO97Rz+8Pium0u/dRdlUfNbeJU3ltwe3Hb5HJtdSzOnzsikcwRtaCxhfrck6NueK1NXs69atxwi2sYPayr04U8N4eSlVDi0nOHNPJ7XMPk4BVjtqsPxRa9DcVWEtmjW8Hg7OnhZ7sTAe+wufO67K3hwUox7kihqy4pt+JlOLwB9VNKPVdO94PQuJBXIXNwp1Z46tl7SpuMI57hII8z2NG9zmtHeSAF4Uo8U0vEyk8RbNjXeHOjNXUtiY6SRwaxouT9OpXnVqwpQc5vCRlCDm+GJQsZ2qlmJbETHFwtpIR1dw7guWu9Uq1niPsx+PqW9GzhDnLmyvOfc3JJPM6lVhuAHJgHZS4i+Pc4ke6dR/wBF4zoxl0IcUy24NtDcaklo9ZpN3N6g8Qt+y1avaSUKr4ofFf73GlXs1LnHky0RSBwDmm4IuCu0p1I1IqcHlMqZRcXhntZkEHtWKcxsFU57W57syAk5g09DwJVfqHYdmlWbxnobNr2nE+zGtkm0zRKKV8jj6BkzjUetltoOq89NdtiSoZ6ZyZXXa5XaFhVoagIAQAgBAVfaGuzSdmD6Me/q/j5bvNcXr926tXsY7R38/wCC4saGIcb3fyKzi1VpkB36u7uSqLenz4mb2MEQStsgWNhc4Na0uc42a0AlxPQBZwpynJRissxlJRWWetoKSehjZLNTydm82zNLHBruAfY6X8vFWEtLrRjxSwjXjdwk8Ij6HE2TaNJDvdIsf+q06tvOnvse0aikdl14GY/SVBieyRh9Jjg4eHDuWdKo6c1OO6IlFSi4vqa1SziRjJG+q9ocO4i67qnNTgpLqc9KLi2n0HVmYkLtFifZtMTD9o8WJ91p+pVHrGoqhDsofifwX1N+xtu0lxy2XxM9r5BfK3hvPXkuXpReMsuJy6IldisNM1QJSPs4DmJ4GT2R4b/Ac1d6TbOpV43tH5mhe1eGHD1Zo66kpzO9s8WMsxiafs4TboZPaPhu8+a5TVbp1avAto/MuLOjwQ4nu/kVwlVeDcPWERPq5jDTsLy3WSTdFGOGZ5523C50PIreoafVrbcvM8KlxCnuSeI7PVFO0vfGCwes9js7R1O4gdbWWVfTK9GPE1leBjTu6c3jbzIsFV5tD1POWODhw+I5LCcFJYYLzstiN3dnf0XjMz8W8jy+SttAunCbt5bPmvPr7zQ1Ch7PaL1LOusKkr+1uFPqWRiP2HEm/G4sq7ULWVxFKPLBtW1ZUm2xnZfDTRtldM4DtMltDplzefrLWt4Q06Ep1pJZ/wB9TKvU7dpRWxIy4yPZZfqTb4Kur/aiCeKVPPi3j4cyY2b/AFMZfjuUXe1oHPNZeUPtPVbx2Sfk/wCDP7lnZnIdsoR7Dz3aj42W/T17P4qbXqmP6fLvQv8A6zg9yb8rf1Xr/XaX+D+BH9Pn3osM8oY1zzua0uPcBdXNWapwc30WTSjHiaS6mfOmzEuJ1JJPedSvms25ycnu3k6iMVFJIg6iTM4nmfgtuEcLB5t8xklZmJoexeECKETOH2swuDxbEfVA79CfDkur0u0VKkpte0/kU93Wc58K2ROV9GyeKSGRt45WFjh0P16qylFSTTNRNp5R8/VGHugmey/pwyOZf7zHEH5Lmajw3B+Rcx5pSRYIX5mg8xdVUlh4NlHtYmRpmx0uajivvbmb4B5t8LLr9Mk5W0c+PzKO7WKzJlxsCeQut9vCyaxlVVizpM7ifSeb3718/qp1KrqT6vJ00MQgoroN4RhrqmVsTNL6udwawbz137uq3LW2lcVFCPr4I8K1VUo8TNRw+iZBG2KMWa0eJPEk8SV2NGlGlBQjsijnNzlxMXEKjsopZP4cbn+QJUVp9nTlLuTIhHiko95kDnX1JuTqTzK4ZvLydEcOKSkMyje7S/3eK96EVxZZhN8jV9isGbR0cUYaBI9ollPEyOANj3CzfBdhbU+CmkUdafFNsnSF7nkZbtPQCnqZGNFmOs9g5Ndw7gQVx+o0FRrtR2fMvLWo50035EWtA2CXwGrLZYNd0zB4OcAfmV62mY3UJLvRhW50ZJ9zNQXdHPDFZVCJpce4DiTyWne3kLSk6k/Rd7PSlSdSXCis1FUZHZnHuHADkF87vLurdVOOo/JdF5FxTpRgsI462tETbnUn1W8yvGlSc3g9FHJWqqqdIczj3DgO5WcKcYLCPRchm6zJC6gGpbSSZaWY/dDfzODfquz1KXDaz8vmUVqs1omePl0PcuFUeZ0LZHErZPI90sPaSRx/xJGs/M4D6r1ow46kY97RjOXDFs2JrQAABoBYDoF3KWFg50VSDGcehDqqocNzp5CPzlcdcVU608d7L6jDFOPkNxNs0DkFpyeWex7WINK2JbaijPvOef8AOR9F12lLFtH1+ZS3j/vMm3i4I5hWEllGqjLnbMVTbD93ce50ZHndck9Nuc44fii7V3S7yz7FYPNTuldNHlzMaG+kxx3kn1SeittLs6tBydRYyaV5XhUSUS2K4NE56+lE0b4nFwbI3KS0gOt0uvOrTVSDhLZmUJOMlJFPrNhDvhnB5NkbY+L2/wDKqapoq/RL3m/DUH+pe4imbC1D5W9p2TY2kZnZ73bfXKAL7udl5UdKrRl7WMHpO9ptcsmmroiqBAZpttUB9Y6392xsZPUXJ/1W8FymrVFO4eOiwXNlFxpc+pA3VYbZ27PtMlZTxj+K157memfg1btjS468PP5HhcT4acvI1srsSiKlild2shIPoN0Z3c/FfPdWvXdV21+Fcl9fUvLah2cOe73ON0oAJO4C5VYo5eEbGCt1lSZHFx8ByCsqcFCOEScxK9CAupwBbqAa7iNE2eN0Ty4Nda5aQDoQRa/ULubihGvTdOWzOep1HTkpIrNVsTcHs6gjo9mb4gj5KmloUc5jP3o31qL6xIuXYeoHqyU573SM+TCsJaJP9M0ZLUI9UO4PsrURVML5GxljJA5xbJmtbUaEA77LO20urSrRm2sJmNW8hODisl+V+VpwY1XdhC53tEZWD753eW/wWlf3StqLn12Xme9tRdWoo+8zV8G8nvJXDqbZ0eEjhcblex4id2/gOqySbeENjXcJpexgii4sjaD+K3pHzuu3t6fZ0ow7kc9UnxzcjqK9XsYFAO20x9iMfhB+t1y1TV7lv2cL0/kuI2NJb5ZI7ObTSz1DIXhuVwcSbeloCeGi2tO1CvVqqFRprn0weN1bU4Q4olvXQFaCAEAIAQFe2m2kbTNMcZDqgi1t4Z1d16KrvtRjRThDnL5G3bWrqPilt8zN3uJJJJJJuSd5J3krl223llxsNySBoJO4C5SKbeEG8Fv/AGZYS4h9dILdoCyAH+Hf0n+NgB0B4FdPptr2a436FTd1uJ8KLXtBVdnCbH0pDkHcd/w+aazc9jbPG8uX1+BjZUu0qruXMqIeuCwX2Dgxao9EMHHU9wWxQhzyYy5ESVtmA1j1HNFSx1DbNZNIYwfb0BIIHI2d5Kxo2eKaqz2eyNaVdObhHoVSOeVrswkeTyLiQe8FbDjTaxhGOZJ5ySn+2j/DHmVq/dY956dq+4+gl2BRAgBACAbnmDGl7jZrRcledWrClBzm8JGUIOclGO5SMVrzO/MdGjRjeQ/Urg9Qv5XdTifJLZf71OitbdUYY69Sv4hUX9Bu4bzzPJeVKGObPScs8jhK9zzLDsXhJnnErh9lAQ4ng6Te1o7tCfDmrbSrXtKnaPZfM0rytwx4VuzSF1BUCEqG0DHJoHMNnMe033OaQfiuHnSmpYafuOhjOLW5O7F0sgq43mKQMDX3eY3hmrTb0iLKy0ujUjXUnFpczVvKkXTaTNHXTlQCAEAICr7ZbQGC0MRtK9uZz/cYdBbqbHuVPqd86X9uG769xvWlup+1LYz5zrkkkkk3JOpJXNblqNSyhu/iQAACXFx3BoGpJ5BZwpym8RREpKKyy0bPbEOnLZq5pZEDmZSX9N/Izkbh9wePELorLTVT9qpuVle74uUDRGNAAAAAAsABYADcAFcGgVPa+q+1ZHwYy573H9APNcl9oKnFVjT7ln3lzpscQcu8gxIuf4SzyRNZJmeT4DwW3TjiJ4yeWe8MpDPNHEP7x4BPJu9x8gVtW1HtasYd7PGrPgg5Ft/aTA0ULGAABs8YaOAAY8ADwXTajiFBJd6Kq0y6plZplQ9oWfCef3ZT2g4T6GXXlCCAEAICobS4lnkMQPoRnXq/j5bvNcfrl5KpV7GP4Y7+L/gu9Pt1GHaPd/IreI1WUZW+s7eeQVNRp5eWb03jkRN1uHkd2C4U+qlEbNANZH2uGN59/IcfNbVpayuJ8K26s8K9ZUo5ZqdBRsgjbFGLMYLDmeZPMldfSpxpxUIrkiknNzeWdC9DEbkiDt6xcUSmRlTs7DIbvEh/+2QDyBWDpJmSm0O0mCRReoCP+In5qVTSI42d7WWWSiRk9rIgEAIDL9tXf+9m6BgH/wCbT9VyeqPNzL0+RdWf5SICZ5DSQLngOq0YpN8zYb5F7/Z3gTGwtrJQH1MpdleRpHGHFobGPZva5O83XU6dRhGkpJblPdVJOfC3sXRWJqggM42iqM1VMeT8v5QG/RcRqb47qb9PcX9ouGjEj+1VfwmzkjyVsHmWf9n9NmqHyHdFHYfiebD4ByudFp5qufcvmaN/LEEu87v2iTZmwwjmZXDwyt+bvJbGt10lGn6nnp9PPFL0KMaZUPaFnwh+69E7QcJta7w5oEAIAQGT4jUnt5r7+2kv+crhLmGa0/N/M6KjLEI+SOCZ+YkrzisLBk3k9U0BkeyNnrSODG8rk216L2pU3UmoLdmE5KMXJ9DV8GwtlLEI2d73+05/Eldlb28KEFCP/ZRVakqkuJncvc8wQAgBACAEAjjbU7kA1+9N5oAFQEBVdoMAZUSGQPLJXuF3H04yALDTQg2A+KrLvTIV5caeGbdG7lTXC1lEcNgpSQDNDk4uAeXW6Ntr5rR/os8/jXuNj7/HH4S74XRCnhjhaSRG21za51vf4q8o0lSgoLoV9SfHJyfU6l6mAICHrNmqeVznFjg9xLnOa9wuTqTY6fBV9XTLao3Jx5vuZswu6sFhMiqnYlpB7OdzfxsD/kWrSloVP9MmbC1CXVEc/YSUerPCe9j2fUrF6J3T+BK1D/5J3ZfCHUTJjM6P0iHZmlxAY0HfcDmVu2dqrOEnNrvz4I169bt5JRRWMXqDPK+Q8TZo5NG4Lkru7dxWlU93kXlCiqVNROF8YAJO4LXUsvB6tYRx9sei9uBHlxM2JfQTmQQAgBAZFjbbVNQP/nk/1lcTdLFea8X8y/ov+3HyRxXXgehKbK/77T/jP+ly3tO/8mH+9DwuvypGrLryjBACAEAIAQAgIfG6u1mA7tT3oCBqcQfcRtY/XUvDSWhnHVQDvZWaDVSBqapzAi+/jy6oCKj2imbEH532a7s3gBhAcNBvG42VFqkrqk1Voz9l7rfBYWkaM1wTjzLDshi0lUyV0lvQeGtsANLX15ra0u4qVqbdR5aZ5XdKFOSUSwKzNQEAIAQAgKxtNiWY9gw6A/aHm73fD+ty5TXNQ4n93g+S/F9PqXGn22P7svT6lesubyWxG4hPc5RuG/qVtUoYWWeM5Z5HGvY8zZl35zYIAQAgI6uwOnnuZIWFx3vF2PJ5lzbErVq2dCrzlHn3nrCvUhsyMGytHFrICf8AEmcB5Ai61fuVlR5zx6s9vvFefJfBEnh1LTN1gZTgjixrM3iRqtq3nbS/JcfTB41FVX48+pIraPIEAIAQAgBANVEwY2/kgK/T4eatzpHvc2EOIblsHPI3m/AX0893ECpuziR7DI/K17m5b6aEjVASDJ9EArp0BCYbVASva7WKYkOHed6prKvGup0J+OPLP7G/cU3T4akfAuuw9MYmVDDwn0PNuRpB8ivbTqLoqcH0f7HndVFUcZLuLMrM1AQAgBAcGN13YQuf7R9Fn4j+mp8Fpahc/d6EprfZeZ721Ltaii9upRBLfW+vPjdfP5Jt5Z0yxjCGa2oytsPWdu6Dms6UMvmYTeCJW2eImZMEGzrvznAQAgBAZ9tNi80dVNGJHdm0tsy5AALGnh3rk9Uq1e3lBTaS7njoXNpTh2alwrJEOxP7hzcbu0+SpuxbeWzf7TGyGXYm/hZvUDX4rONGKeTFzbNOwCUvpadziS4wtJJ1JNtSV3Nm80IN9yOerrFSXmSC2TyBACAEAICAxmqu97BvaLDvIv8AVASuGub2UeT1Q0N6ggag9VDYKdtdhT4pHVMbSYn+lJbUsdxJHunffhqoTBX2145rID4D3sLw13Z7s1w2/wCEn9F51MtOK6mcN8sSjomg8T1Op8NFrWtjTt+cd+89K1xKryexc8BqDZwANgRr1t/4WzLc8kTzHXRMNHtZpmIqkAgKf+0Soytp2e857vyho/mVFrbzCEfFssdPXtSZTWVK5t0y1UhJZMxukVghvJKbMYT+9T5Xf2UYzydRfRvj8gVZada9vV57Lm/oat1W7OHLdmkfukf8OP8AI1dZ2cO5FNxPvH1mYggBACjIM021batk6tYf8gH0XKasv+S/JFzZflIr7lXI2hFINW2Vdejp/wDDt5EhdjYv/jw8iiuPzZeZLLbPEEAIAQAgKptTEYpWzD1JLNceTwNL94HwKAMMriw5m6g+szn1HVQDsr8UMjHMZGRnaWlziNx0Og6KOEnJXXYYxvstv3LIgHUxLQ2+g3DgEA3BSuLgxrbvcbNH17lALvhlAIY2sBud7nc3Hef65LDcnJ2gLJIgVZAEAICh/tJd6dMOTJD5lv6Kg1p+1D1LKw2l6FNVGWA8DosGZF6/Z3F9lO/i6UN/K2/866PRI/25S8Sqv37SXgW5XZoAgBAeSVg2SNSSWWOTLBRtrqF8k3bNyluQNIzAOuL8D4Ki1K0qVKnaQWeRY2taEY8LKjUTBpsTY8uKqo29RvHCzcdSK6nuiZ2psHsHeTfwABW5T06pLdpHjK5ituZpmz7uygjivmyAjNbLe5J3X6q/t4dnTUM5wVlWXHJyJlkt175PLA4CsskYFU5IBTkCpkDVTTtkY6N7QWOFiCpBUarBpqVxdEDLDv0/tWjq32u8eQUAap8XY8aEKQO5wUAucBATuA0wDO1I9OQadGX0Hja/lyQEqowAUgEAIAQETjWz8VXlMmcOaLNc11iBv3G4Wpc2dO4/H0PalXlS/CVms2CeLmGdp+69pafzC/yVXV0ZrnCXvNyF+v1IdodhToZ5gObYxc/nd+imloq3qS9xE7//ABXvLXhWGR00fZxA5S7MSXFxLiAL/AK4oW8KEeGC5GlUqSqPMjsXseYIAQCELFoDUkV1hgyTIytwYS6OuQsHDJkpEO/YmAm+U371h2SMuNnXTbNxx+qwDwWSppDiZJw0eVZYMcnUyOyyIHAEIPYUkCqSAUgVSAUgzGaiDZX5dLPcNOhKgEhBuQDrigLdhX9hF/hj5KQdaAEAIAQAgKxtHtQaabsQweoHZ9+8nTLpy5qm1HUKtCXBTSzjdm9a2sai4pMgZccdPoZ739m+Qfl0uuZuLu6q/mSePDb4FtSoUIfhQ5Hiz4f74i3s3zf5dVhQvLqn+XJ/t8RUoUZ7xLJsvjLqrtcwFo8lnWsTmzXuP+Eea6vSbytcKXa45Y29SnvKEKTXD1J1W5pleGIyD2/g39F85jrt8v159F9C1dtT7hxuLSD3T4foVtQ+0t2t1F+n8mDtIDzMZ95nkfot6l9qf/ZT9z+p5uz7mdMeKxneS3vH6Kyo/aCzqbtx819MnjK1qLxOuORrtWuBHQgq2pVadVZhJPyeTwcWt0erL1wQFlHCAsnCAsnCAsmACnAFTABSAQAgKC8ZnOd7zifM3UAcDUB6sgLVgrrwM6XHk4qQdyAFGQIoyAumQF1GQZlt069a/wC6xg/y3+q5nVXm4fki4s1/aIABVptD68zIvP7PGfZTO5yAeTb/AMy6TRF/bk/EqtQftJeBbVdmgVRfIi8EQCIAUkg1xGoJB5g2KzhUlB5g2n4ENJ7nZBir277OHXf5q7tftBdUuU/bXjv7/rk152kJbciUpcTY/S+V3I6eRXT2etW1zyzwy7n+z2NKpbTh4o7VbngCAEAIAQAgBAeJfVd3H5ICiRncgHcygDbpVILPs0/NCekjgPIICVUAFiDyXKDLA256gkadMgM02skzVkx6sHlG0LltQebiX+9C4tVikiKatFnuPLAyL/sALUzz707j5NYPoun0dcNB+LKi+51PQs11b5NIorcWj94ea+Vu2mdD2XiOtxBh9oLB0ZroR2THW1DTxCxcJIh05dx7DhzWODHDBAIVJIhUknXSYk+PT1m+6eHceCubDWq9tiMnxR7n+zNerawnzXJk7SVjZRdp14tOjgu0s7+jdxzTfPquqK2pSlTeJHQt08gQAgBACAYrZckb3cmHztogKHJLZAck1eBxQHIKsv3XtzQGkbPU/Z00QO8tznvd6X1t4ICQUAFiDw5qgyyNPYoJOOoiKxZJUdoKEEl3ZZnH2ho7x5rSr2lKpzkufebFOtOPJMqTs7Tbsn9FWT03n7LNuN13olcHpXOcDJECORvl8uPitqhp9KHNrPmeNS5nLZ4L9h0tmgAAAbgAAB3BWscJYRpvmSPbrIxwZNdcKdCF0JPbZCNxPmVDSGR6OueNzj4rB0ovoTk7YcZcN4uvGVrF7EYi+h3wYu12/QrXlbSWxi6a6M7WSh24rwcWtzBxa3FKgCMeWkOaSCNxG9e1KrOlJTg8NBxUlhk/hmKiSzH2D+B4O7uR6LttL1qNzinV5T+D/nwKu4tXT9qO3yJRXxpggBACAi9pH2p39S0fEH6IDP6p5KAj5oTmYCNHDMOutvmCgJWmp9AOeiA01jbAAbgLBAekAigBZRgCEKME5G3w3UYJyc76IHeFHCTkadhjfdHkFHCTkQYa0cAo4RkcZRgKcEZHP3ZTgZMlXCnQioBEAqgkLoBboB2Koc3cT3cFhKCluTklKXF+D/Nas7b/ABIcYsk45g4XBWq4uO5i4tClE8c0CewfFc1o5D6Xsu97oevzXaaPq/bYo1n7XR9/8/Mq7q14fbht8iZXRmgISoB5LlAIzaBuankHEAO/KQT8LqSSjGO6EHVi9JlhoX/dka7vc7O35uQDuHsvJEOcjR8QgL+CoAqkApAIAQAowBEwAsowAsmAFkwAsmAY0uCOkFQAgEQAoJFQAgC6AegqHMNwfDgsJQUtyUyZo8RD9HaFadSg480MJ7HYenmvFNp5Rj5lnwXEe1blcftGDX7zfe/Vd5pGo/eqfDN+2t/Fd/1Ka7t+yllbM7nOVwaow+WyA5KipBBFiQQQe4oQVFrNLclIGq2szRMZcnI5thfQWBH1QHbhLvtIzycD5aqAXGGa6gk6muUkHpMgFIBACAEAIAQAgBAY0uAOkEQCoBEAIAUEghAKQKoAAoSSdBiNvRfu5rWq0M80Zb7kzTVBY5sjDqDfoRxBWFrcTtqqqR3X+4POpTU4uEi3xyB7Gvb6rhcL6PRqxq01OOzWTn5xcJOL6EZisTy0hhseC9DEq9Ri08OktPIR78YzjyGvwUkHB/t6GxOZ2b3Mjw/uykXUArtFRVTSXMdmY5xd2cl7i5vYPGo8boC0YZ2125ow0Dec2by0QFxopDYXQkk43oB5pUAcCkgFIBACAEAIAQAgMZXAHSCoAQAgEQAgFQAgBAIgFQHfQVuX0Xblr1aWeaM0+jLrsvV+tETp67P5h8j5roPs9dcpW8unNfuVmo0sNVF5MnnxgrpirOOejB4ICPlwlh9keSAG4Y0bggHGUIHBCTpjp7IDoYxAPNCA9hCBVIBACAEAIAQAgMZXAHSAgFQCIAQAgBACAEAqAEABQSTGCYiY3tPFpuOo4jy0WNOo7etGtHoyJwVSDgzSopA5ocNzgCD0K7+nNTipR2fM5yUXFtM9ELMg8GNQBOyQkURoD1kQgXKgCyAVSAQAgBACAEAIAQGMrgDpAQAgBACAEAIAQAgBAKgEQHprrG6hrJKNC2NxHtIjGT6Ueo/Cf0PzC6PQ7jNN0XvHbyf0KrUKWJKa6/MsSvSvBACAEAIAQAgBACAEAIAQAgBACAxcOXA4OjFuoJFQAgBACAEAIAQAgFQCIAQErs5X9hOx1/RvZ34Tof18F72lfsK8anTZ+TPOvT7Sm4+41Fdwc+CAEAIAQAgBACAEAIAQAgBACAEBBYhsjSzXPZdm8+3CeyN+eUeiT3grUq2VGrvH3HtC4qQ2ZUsX2Rngu6P7eIa+i204H4Pa8NeiprnSJR9qnzN+lexlynyIBjwd39FU0ouLwzeTT5o9rEkEAIAQAgBACAVAIgBAK02KhkmqbPVXa00T+OXK7vb6P0v4rs9Pq9rbxk+7Hu5FDcw4KrRIrdPAEAIAQAgBACAEAIAQAgBACAEAIAQFb2m2VZU3lhysqfe3Mk6SDn97f3rQvLCFdZXKXebNC5lTeOhnjmlrnMe0tew5XsO8OHBcpVpSpycZLmXMZKSyhV5GQIAQAgBAKgBAIgBACAvmwE94ZWe5IHeDh/2ldJok80pR7n8yq1CPtp+BaldmgCAEAIAQAgBACAEAIAQAgBACAEAIAQGY7bf7+/8AwY/kVzGsfnehb2P5ZDKnN0VACAVACAEAIAQCIBUBcv2d76juj/nV9oW9T0/crtQ/T6lzXQlYCAEAIAQAgBACAEAIAQAgBACA/9k="/>
          <p:cNvSpPr>
            <a:spLocks noChangeAspect="1" noChangeArrowheads="1"/>
          </p:cNvSpPr>
          <p:nvPr/>
        </p:nvSpPr>
        <p:spPr bwMode="auto">
          <a:xfrm>
            <a:off x="155575" y="-2819400"/>
            <a:ext cx="5886450" cy="5886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5" name="AutoShape 4" descr="data:image/jpeg;base64,/9j/4AAQSkZJRgABAQAAAQABAAD/2wCEAAkGBxQQEBAQEA8PFQ8PDxQQEA8UDw8QDxQPFBQWFhUUFBQYHCghGBolHBQVITEhJyorLi4uFx8zODMsNygtLisBCgoKDg0OGhAQGi0kICQsLCwsLCwsLCwvLC0sLCwsLCwsLCwsLCwsLCwsLCwsLCwsLCwsLCwsLCwsLCwsLCwsLP/AABEIAOEA4QMBEQACEQEDEQH/xAAcAAABBQEBAQAAAAAAAAAAAAAAAQMFBgcEAgj/xABHEAABAwIDBQQHBQUFBwUAAAABAAIDBBEFEiEGMUFRYRNxgZEiMkJSobHBI2JyktEHFFPC8DNDc6KyFTSC0uHi8RYkY4OT/8QAGwEBAAIDAQEAAAAAAAAAAAAAAAEFAgQGAwf/xAA4EQACAQMCAwUFBwQCAwAAAAAAAQIDBBEFMRIhQRNRYXGBIpGhsdEGFDIzQsHhFSNS8CTxNFNi/9oADAMBAAIRAxEAPwDcUAIDxLKGjM4gAcSvKtWp0YOdR4RlGLk8IiqjGvcbp7zv0XMXX2mw+G3hnxf0NyFm/wBTIWr2rLdGuzH7obl8ytD+q6jU58aj6I2o2UOpwnbGfgGeIv8AotmGqXkd559EZfcaXcOwbbSg+nHG4dMzT9VsQ1qun7ST+BhLT6b2bRYsI2jhqCGglkh9h1tfwnj81cWup0q74Xyfc/2ZpVrSdPnuiZVkapX9q6zKGRg+t6Tu4bvjfyXN/aGu1CNFdeb9Niz02kpSc30KJic+Z9uDdB9Vz1GHDEs5bktgOy371A+R0jo8wc2EtDT6Q0zkEai+luhXQafpsa0O0qehXXN04S4Y+pSKKaaOZ0E9i5r3MJsAQ9pII03i4K1LmhCOeHk0bFObe/Un8MqTFNFID6kjT4X1HlcLWt5unVjJdGj0qx4oNeBrq7k54EAIBmaqYz15GN/E5o+a8alxSp/jkl5szjCUtkMDFYTumYe43+S1JatZx3qL4/Qz+71f8WPx1LHeq9pPK4v5L3o31vWeKc0/UwlTlHdDy2jAEAICI2oxH93gzDe9wjB4i4JJ8gVW6rXnSt3wbvkbVnTjOr7Wy5lMwfDjXT23Qx2LzxyngOpsfALndMse2nh7Lm/oWl3cdnHlv0NIY0AAAAACwA3ABdmlhYRQnpSAQAgBANVE4jaXOOg/qwXjcXEKFN1JvkjKEHOXCir1teZDmcbNG4cAP64r55f31W8qcUtui7v5LqjQVNYW5WcSxIyEtabM+Lu/olGgo83ubCWCOutkkS6AW6AAUBfdkcfMw7CU/atF2OO97Rz+8Pium0u/dRdlUfNbeJU3ltwe3Hb5HJtdSzOnzsikcwRtaCxhfrck6NueK1NXs69atxwi2sYPayr04U8N4eSlVDi0nOHNPJ7XMPk4BVjtqsPxRa9DcVWEtmjW8Hg7OnhZ7sTAe+wufO67K3hwUox7kihqy4pt+JlOLwB9VNKPVdO94PQuJBXIXNwp1Z46tl7SpuMI57hII8z2NG9zmtHeSAF4Uo8U0vEyk8RbNjXeHOjNXUtiY6SRwaxouT9OpXnVqwpQc5vCRlCDm+GJQsZ2qlmJbETHFwtpIR1dw7guWu9Uq1niPsx+PqW9GzhDnLmyvOfc3JJPM6lVhuAHJgHZS4i+Pc4ke6dR/wBF4zoxl0IcUy24NtDcaklo9ZpN3N6g8Qt+y1avaSUKr4ofFf73GlXs1LnHky0RSBwDmm4IuCu0p1I1IqcHlMqZRcXhntZkEHtWKcxsFU57W57syAk5g09DwJVfqHYdmlWbxnobNr2nE+zGtkm0zRKKV8jj6BkzjUetltoOq89NdtiSoZ6ZyZXXa5XaFhVoagIAQAgBAVfaGuzSdmD6Me/q/j5bvNcXr926tXsY7R38/wCC4saGIcb3fyKzi1VpkB36u7uSqLenz4mb2MEQStsgWNhc4Na0uc42a0AlxPQBZwpynJRissxlJRWWetoKSehjZLNTydm82zNLHBruAfY6X8vFWEtLrRjxSwjXjdwk8Ij6HE2TaNJDvdIsf+q06tvOnvse0aikdl14GY/SVBieyRh9Jjg4eHDuWdKo6c1OO6IlFSi4vqa1SziRjJG+q9ocO4i67qnNTgpLqc9KLi2n0HVmYkLtFifZtMTD9o8WJ91p+pVHrGoqhDsofifwX1N+xtu0lxy2XxM9r5BfK3hvPXkuXpReMsuJy6IldisNM1QJSPs4DmJ4GT2R4b/Ac1d6TbOpV43tH5mhe1eGHD1Zo66kpzO9s8WMsxiafs4TboZPaPhu8+a5TVbp1avAto/MuLOjwQ4nu/kVwlVeDcPWERPq5jDTsLy3WSTdFGOGZ5523C50PIreoafVrbcvM8KlxCnuSeI7PVFO0vfGCwes9js7R1O4gdbWWVfTK9GPE1leBjTu6c3jbzIsFV5tD1POWODhw+I5LCcFJYYLzstiN3dnf0XjMz8W8jy+SttAunCbt5bPmvPr7zQ1Ch7PaL1LOusKkr+1uFPqWRiP2HEm/G4sq7ULWVxFKPLBtW1ZUm2xnZfDTRtldM4DtMltDplzefrLWt4Q06Ep1pJZ/wB9TKvU7dpRWxIy4yPZZfqTb4Kur/aiCeKVPPi3j4cyY2b/AFMZfjuUXe1oHPNZeUPtPVbx2Sfk/wCDP7lnZnIdsoR7Dz3aj42W/T17P4qbXqmP6fLvQv8A6zg9yb8rf1Xr/XaX+D+BH9Pn3osM8oY1zzua0uPcBdXNWapwc30WTSjHiaS6mfOmzEuJ1JJPedSvms25ycnu3k6iMVFJIg6iTM4nmfgtuEcLB5t8xklZmJoexeECKETOH2swuDxbEfVA79CfDkur0u0VKkpte0/kU93Wc58K2ROV9GyeKSGRt45WFjh0P16qylFSTTNRNp5R8/VGHugmey/pwyOZf7zHEH5Lmajw3B+Rcx5pSRYIX5mg8xdVUlh4NlHtYmRpmx0uajivvbmb4B5t8LLr9Mk5W0c+PzKO7WKzJlxsCeQut9vCyaxlVVizpM7ifSeb3718/qp1KrqT6vJ00MQgoroN4RhrqmVsTNL6udwawbz137uq3LW2lcVFCPr4I8K1VUo8TNRw+iZBG2KMWa0eJPEk8SV2NGlGlBQjsijnNzlxMXEKjsopZP4cbn+QJUVp9nTlLuTIhHiko95kDnX1JuTqTzK4ZvLydEcOKSkMyje7S/3eK96EVxZZhN8jV9isGbR0cUYaBI9ollPEyOANj3CzfBdhbU+CmkUdafFNsnSF7nkZbtPQCnqZGNFmOs9g5Ndw7gQVx+o0FRrtR2fMvLWo50035EWtA2CXwGrLZYNd0zB4OcAfmV62mY3UJLvRhW50ZJ9zNQXdHPDFZVCJpce4DiTyWne3kLSk6k/Rd7PSlSdSXCis1FUZHZnHuHADkF87vLurdVOOo/JdF5FxTpRgsI462tETbnUn1W8yvGlSc3g9FHJWqqqdIczj3DgO5WcKcYLCPRchm6zJC6gGpbSSZaWY/dDfzODfquz1KXDaz8vmUVqs1omePl0PcuFUeZ0LZHErZPI90sPaSRx/xJGs/M4D6r1ow46kY97RjOXDFs2JrQAABoBYDoF3KWFg50VSDGcehDqqocNzp5CPzlcdcVU608d7L6jDFOPkNxNs0DkFpyeWex7WINK2JbaijPvOef8AOR9F12lLFtH1+ZS3j/vMm3i4I5hWEllGqjLnbMVTbD93ce50ZHndck9Nuc44fii7V3S7yz7FYPNTuldNHlzMaG+kxx3kn1SeittLs6tBydRYyaV5XhUSUS2K4NE56+lE0b4nFwbI3KS0gOt0uvOrTVSDhLZmUJOMlJFPrNhDvhnB5NkbY+L2/wDKqapoq/RL3m/DUH+pe4imbC1D5W9p2TY2kZnZ73bfXKAL7udl5UdKrRl7WMHpO9ptcsmmroiqBAZpttUB9Y6392xsZPUXJ/1W8FymrVFO4eOiwXNlFxpc+pA3VYbZ27PtMlZTxj+K157memfg1btjS468PP5HhcT4acvI1srsSiKlild2shIPoN0Z3c/FfPdWvXdV21+Fcl9fUvLah2cOe73ON0oAJO4C5VYo5eEbGCt1lSZHFx8ByCsqcFCOEScxK9CAupwBbqAa7iNE2eN0Ty4Nda5aQDoQRa/ULubihGvTdOWzOep1HTkpIrNVsTcHs6gjo9mb4gj5KmloUc5jP3o31qL6xIuXYeoHqyU573SM+TCsJaJP9M0ZLUI9UO4PsrURVML5GxljJA5xbJmtbUaEA77LO20urSrRm2sJmNW8hODisl+V+VpwY1XdhC53tEZWD753eW/wWlf3StqLn12Xme9tRdWoo+8zV8G8nvJXDqbZ0eEjhcblex4id2/gOqySbeENjXcJpexgii4sjaD+K3pHzuu3t6fZ0ow7kc9UnxzcjqK9XsYFAO20x9iMfhB+t1y1TV7lv2cL0/kuI2NJb5ZI7ObTSz1DIXhuVwcSbeloCeGi2tO1CvVqqFRprn0weN1bU4Q4olvXQFaCAEAIAQFe2m2kbTNMcZDqgi1t4Z1d16KrvtRjRThDnL5G3bWrqPilt8zN3uJJJJJJuSd5J3krl223llxsNySBoJO4C5SKbeEG8Fv/AGZYS4h9dILdoCyAH+Hf0n+NgB0B4FdPptr2a436FTd1uJ8KLXtBVdnCbH0pDkHcd/w+aazc9jbPG8uX1+BjZUu0qruXMqIeuCwX2Dgxao9EMHHU9wWxQhzyYy5ESVtmA1j1HNFSx1DbNZNIYwfb0BIIHI2d5Kxo2eKaqz2eyNaVdObhHoVSOeVrswkeTyLiQe8FbDjTaxhGOZJ5ySn+2j/DHmVq/dY956dq+4+gl2BRAgBACAbnmDGl7jZrRcledWrClBzm8JGUIOclGO5SMVrzO/MdGjRjeQ/Urg9Qv5XdTifJLZf71OitbdUYY69Sv4hUX9Bu4bzzPJeVKGObPScs8jhK9zzLDsXhJnnErh9lAQ4ng6Te1o7tCfDmrbSrXtKnaPZfM0rytwx4VuzSF1BUCEqG0DHJoHMNnMe033OaQfiuHnSmpYafuOhjOLW5O7F0sgq43mKQMDX3eY3hmrTb0iLKy0ujUjXUnFpczVvKkXTaTNHXTlQCAEAICr7ZbQGC0MRtK9uZz/cYdBbqbHuVPqd86X9uG769xvWlup+1LYz5zrkkkkk3JOpJXNblqNSyhu/iQAACXFx3BoGpJ5BZwpym8RREpKKyy0bPbEOnLZq5pZEDmZSX9N/Izkbh9wePELorLTVT9qpuVle74uUDRGNAAAAAAsABYADcAFcGgVPa+q+1ZHwYy573H9APNcl9oKnFVjT7ln3lzpscQcu8gxIuf4SzyRNZJmeT4DwW3TjiJ4yeWe8MpDPNHEP7x4BPJu9x8gVtW1HtasYd7PGrPgg5Ft/aTA0ULGAABs8YaOAAY8ADwXTajiFBJd6Kq0y6plZplQ9oWfCef3ZT2g4T6GXXlCCAEAICobS4lnkMQPoRnXq/j5bvNcfrl5KpV7GP4Y7+L/gu9Pt1GHaPd/IreI1WUZW+s7eeQVNRp5eWb03jkRN1uHkd2C4U+qlEbNANZH2uGN59/IcfNbVpayuJ8K26s8K9ZUo5ZqdBRsgjbFGLMYLDmeZPMldfSpxpxUIrkiknNzeWdC9DEbkiDt6xcUSmRlTs7DIbvEh/+2QDyBWDpJmSm0O0mCRReoCP+In5qVTSI42d7WWWSiRk9rIgEAIDL9tXf+9m6BgH/wCbT9VyeqPNzL0+RdWf5SICZ5DSQLngOq0YpN8zYb5F7/Z3gTGwtrJQH1MpdleRpHGHFobGPZva5O83XU6dRhGkpJblPdVJOfC3sXRWJqggM42iqM1VMeT8v5QG/RcRqb47qb9PcX9ouGjEj+1VfwmzkjyVsHmWf9n9NmqHyHdFHYfiebD4ByudFp5qufcvmaN/LEEu87v2iTZmwwjmZXDwyt+bvJbGt10lGn6nnp9PPFL0KMaZUPaFnwh+69E7QcJta7w5oEAIAQGT4jUnt5r7+2kv+crhLmGa0/N/M6KjLEI+SOCZ+YkrzisLBk3k9U0BkeyNnrSODG8rk216L2pU3UmoLdmE5KMXJ9DV8GwtlLEI2d73+05/Eldlb28KEFCP/ZRVakqkuJncvc8wQAgBACAEAjjbU7kA1+9N5oAFQEBVdoMAZUSGQPLJXuF3H04yALDTQg2A+KrLvTIV5caeGbdG7lTXC1lEcNgpSQDNDk4uAeXW6Ntr5rR/os8/jXuNj7/HH4S74XRCnhjhaSRG21za51vf4q8o0lSgoLoV9SfHJyfU6l6mAICHrNmqeVznFjg9xLnOa9wuTqTY6fBV9XTLao3Jx5vuZswu6sFhMiqnYlpB7OdzfxsD/kWrSloVP9MmbC1CXVEc/YSUerPCe9j2fUrF6J3T+BK1D/5J3ZfCHUTJjM6P0iHZmlxAY0HfcDmVu2dqrOEnNrvz4I169bt5JRRWMXqDPK+Q8TZo5NG4Lkru7dxWlU93kXlCiqVNROF8YAJO4LXUsvB6tYRx9sei9uBHlxM2JfQTmQQAgBAZFjbbVNQP/nk/1lcTdLFea8X8y/ov+3HyRxXXgehKbK/77T/jP+ly3tO/8mH+9DwuvypGrLryjBACAEAIAQAgIfG6u1mA7tT3oCBqcQfcRtY/XUvDSWhnHVQDvZWaDVSBqapzAi+/jy6oCKj2imbEH532a7s3gBhAcNBvG42VFqkrqk1Voz9l7rfBYWkaM1wTjzLDshi0lUyV0lvQeGtsANLX15ra0u4qVqbdR5aZ5XdKFOSUSwKzNQEAIAQAgKxtNiWY9gw6A/aHm73fD+ty5TXNQ4n93g+S/F9PqXGn22P7svT6lesubyWxG4hPc5RuG/qVtUoYWWeM5Z5HGvY8zZl35zYIAQAgI6uwOnnuZIWFx3vF2PJ5lzbErVq2dCrzlHn3nrCvUhsyMGytHFrICf8AEmcB5Ai61fuVlR5zx6s9vvFefJfBEnh1LTN1gZTgjixrM3iRqtq3nbS/JcfTB41FVX48+pIraPIEAIAQAgBANVEwY2/kgK/T4eatzpHvc2EOIblsHPI3m/AX0893ECpuziR7DI/K17m5b6aEjVASDJ9EArp0BCYbVASva7WKYkOHed6prKvGup0J+OPLP7G/cU3T4akfAuuw9MYmVDDwn0PNuRpB8ivbTqLoqcH0f7HndVFUcZLuLMrM1AQAgBAcGN13YQuf7R9Fn4j+mp8Fpahc/d6EprfZeZ721Ltaii9upRBLfW+vPjdfP5Jt5Z0yxjCGa2oytsPWdu6Dms6UMvmYTeCJW2eImZMEGzrvznAQAgBAZ9tNi80dVNGJHdm0tsy5AALGnh3rk9Uq1e3lBTaS7njoXNpTh2alwrJEOxP7hzcbu0+SpuxbeWzf7TGyGXYm/hZvUDX4rONGKeTFzbNOwCUvpadziS4wtJJ1JNtSV3Nm80IN9yOerrFSXmSC2TyBACAEAICAxmqu97BvaLDvIv8AVASuGub2UeT1Q0N6ggag9VDYKdtdhT4pHVMbSYn+lJbUsdxJHunffhqoTBX2145rID4D3sLw13Z7s1w2/wCEn9F51MtOK6mcN8sSjomg8T1Op8NFrWtjTt+cd+89K1xKryexc8BqDZwANgRr1t/4WzLc8kTzHXRMNHtZpmIqkAgKf+0Soytp2e857vyho/mVFrbzCEfFssdPXtSZTWVK5t0y1UhJZMxukVghvJKbMYT+9T5Xf2UYzydRfRvj8gVZada9vV57Lm/oat1W7OHLdmkfukf8OP8AI1dZ2cO5FNxPvH1mYggBACjIM021batk6tYf8gH0XKasv+S/JFzZflIr7lXI2hFINW2Vdejp/wDDt5EhdjYv/jw8iiuPzZeZLLbPEEAIAQAgKptTEYpWzD1JLNceTwNL94HwKAMMriw5m6g+szn1HVQDsr8UMjHMZGRnaWlziNx0Og6KOEnJXXYYxvstv3LIgHUxLQ2+g3DgEA3BSuLgxrbvcbNH17lALvhlAIY2sBud7nc3Hef65LDcnJ2gLJIgVZAEAICh/tJd6dMOTJD5lv6Kg1p+1D1LKw2l6FNVGWA8DosGZF6/Z3F9lO/i6UN/K2/866PRI/25S8Sqv37SXgW5XZoAgBAeSVg2SNSSWWOTLBRtrqF8k3bNyluQNIzAOuL8D4Ki1K0qVKnaQWeRY2taEY8LKjUTBpsTY8uKqo29RvHCzcdSK6nuiZ2psHsHeTfwABW5T06pLdpHjK5ituZpmz7uygjivmyAjNbLe5J3X6q/t4dnTUM5wVlWXHJyJlkt175PLA4CsskYFU5IBTkCpkDVTTtkY6N7QWOFiCpBUarBpqVxdEDLDv0/tWjq32u8eQUAap8XY8aEKQO5wUAucBATuA0wDO1I9OQadGX0Hja/lyQEqowAUgEAIAQETjWz8VXlMmcOaLNc11iBv3G4Wpc2dO4/H0PalXlS/CVms2CeLmGdp+69pafzC/yVXV0ZrnCXvNyF+v1IdodhToZ5gObYxc/nd+imloq3qS9xE7//ABXvLXhWGR00fZxA5S7MSXFxLiAL/AK4oW8KEeGC5GlUqSqPMjsXseYIAQCELFoDUkV1hgyTIytwYS6OuQsHDJkpEO/YmAm+U371h2SMuNnXTbNxx+qwDwWSppDiZJw0eVZYMcnUyOyyIHAEIPYUkCqSAUgVSAUgzGaiDZX5dLPcNOhKgEhBuQDrigLdhX9hF/hj5KQdaAEAIAQAgKxtHtQaabsQweoHZ9+8nTLpy5qm1HUKtCXBTSzjdm9a2sai4pMgZccdPoZ739m+Qfl0uuZuLu6q/mSePDb4FtSoUIfhQ5Hiz4f74i3s3zf5dVhQvLqn+XJ/t8RUoUZ7xLJsvjLqrtcwFo8lnWsTmzXuP+Eea6vSbytcKXa45Y29SnvKEKTXD1J1W5pleGIyD2/g39F85jrt8v159F9C1dtT7hxuLSD3T4foVtQ+0t2t1F+n8mDtIDzMZ95nkfot6l9qf/ZT9z+p5uz7mdMeKxneS3vH6Kyo/aCzqbtx819MnjK1qLxOuORrtWuBHQgq2pVadVZhJPyeTwcWt0erL1wQFlHCAsnCAsnCAsmACnAFTABSAQAgKC8ZnOd7zifM3UAcDUB6sgLVgrrwM6XHk4qQdyAFGQIoyAumQF1GQZlt069a/wC6xg/y3+q5nVXm4fki4s1/aIABVptD68zIvP7PGfZTO5yAeTb/AMy6TRF/bk/EqtQftJeBbVdmgVRfIi8EQCIAUkg1xGoJB5g2KzhUlB5g2n4ENJ7nZBir277OHXf5q7tftBdUuU/bXjv7/rk152kJbciUpcTY/S+V3I6eRXT2etW1zyzwy7n+z2NKpbTh4o7VbngCAEAIAQAgBAeJfVd3H5ICiRncgHcygDbpVILPs0/NCekjgPIICVUAFiDyXKDLA256gkadMgM02skzVkx6sHlG0LltQebiX+9C4tVikiKatFnuPLAyL/sALUzz707j5NYPoun0dcNB+LKi+51PQs11b5NIorcWj94ea+Vu2mdD2XiOtxBh9oLB0ZroR2THW1DTxCxcJIh05dx7DhzWODHDBAIVJIhUknXSYk+PT1m+6eHceCubDWq9tiMnxR7n+zNerawnzXJk7SVjZRdp14tOjgu0s7+jdxzTfPquqK2pSlTeJHQt08gQAgBACAYrZckb3cmHztogKHJLZAck1eBxQHIKsv3XtzQGkbPU/Z00QO8tznvd6X1t4ICQUAFiDw5qgyyNPYoJOOoiKxZJUdoKEEl3ZZnH2ho7x5rSr2lKpzkufebFOtOPJMqTs7Tbsn9FWT03n7LNuN13olcHpXOcDJECORvl8uPitqhp9KHNrPmeNS5nLZ4L9h0tmgAAAbgAAB3BWscJYRpvmSPbrIxwZNdcKdCF0JPbZCNxPmVDSGR6OueNzj4rB0ovoTk7YcZcN4uvGVrF7EYi+h3wYu12/QrXlbSWxi6a6M7WSh24rwcWtzBxa3FKgCMeWkOaSCNxG9e1KrOlJTg8NBxUlhk/hmKiSzH2D+B4O7uR6LttL1qNzinV5T+D/nwKu4tXT9qO3yJRXxpggBACAi9pH2p39S0fEH6IDP6p5KAj5oTmYCNHDMOutvmCgJWmp9AOeiA01jbAAbgLBAekAigBZRgCEKME5G3w3UYJyc76IHeFHCTkadhjfdHkFHCTkQYa0cAo4RkcZRgKcEZHP3ZTgZMlXCnQioBEAqgkLoBboB2Koc3cT3cFhKCluTklKXF+D/Nas7b/ABIcYsk45g4XBWq4uO5i4tClE8c0CewfFc1o5D6Xsu97oevzXaaPq/bYo1n7XR9/8/Mq7q14fbht8iZXRmgISoB5LlAIzaBuankHEAO/KQT8LqSSjGO6EHVi9JlhoX/dka7vc7O35uQDuHsvJEOcjR8QgL+CoAqkApAIAQAowBEwAsowAsmAFkwAsmAY0uCOkFQAgEQAoJFQAgC6AegqHMNwfDgsJQUtyUyZo8RD9HaFadSg480MJ7HYenmvFNp5Rj5lnwXEe1blcftGDX7zfe/Vd5pGo/eqfDN+2t/Fd/1Ka7t+yllbM7nOVwaow+WyA5KipBBFiQQQe4oQVFrNLclIGq2szRMZcnI5thfQWBH1QHbhLvtIzycD5aqAXGGa6gk6muUkHpMgFIBACAEAIAQAgBAY0uAOkEQCoBEAIAUEghAKQKoAAoSSdBiNvRfu5rWq0M80Zb7kzTVBY5sjDqDfoRxBWFrcTtqqqR3X+4POpTU4uEi3xyB7Gvb6rhcL6PRqxq01OOzWTn5xcJOL6EZisTy0hhseC9DEq9Ri08OktPIR78YzjyGvwUkHB/t6GxOZ2b3Mjw/uykXUArtFRVTSXMdmY5xd2cl7i5vYPGo8boC0YZ2125ow0Dec2by0QFxopDYXQkk43oB5pUAcCkgFIBACAEAIAQAgMZXAHSCoAQAgEQAgFQAgBAIgFQHfQVuX0Xblr1aWeaM0+jLrsvV+tETp67P5h8j5roPs9dcpW8unNfuVmo0sNVF5MnnxgrpirOOejB4ICPlwlh9keSAG4Y0bggHGUIHBCTpjp7IDoYxAPNCA9hCBVIBACAEAIAQAgMZXAHSAgFQCIAQAgBACAEAqAEABQSTGCYiY3tPFpuOo4jy0WNOo7etGtHoyJwVSDgzSopA5ocNzgCD0K7+nNTipR2fM5yUXFtM9ELMg8GNQBOyQkURoD1kQgXKgCyAVSAQAgBACAEAIAQGMrgDpAQAgBACAEAIAQAgBAKgEQHprrG6hrJKNC2NxHtIjGT6Ueo/Cf0PzC6PQ7jNN0XvHbyf0KrUKWJKa6/MsSvSvBACAEAIAQAgBACAEAIAQAgBACAxcOXA4OjFuoJFQAgBACAEAIAQAgFQCIAQErs5X9hOx1/RvZ34Tof18F72lfsK8anTZ+TPOvT7Sm4+41Fdwc+CAEAIAQAgBACAEAIAQAgBACAEBBYhsjSzXPZdm8+3CeyN+eUeiT3grUq2VGrvH3HtC4qQ2ZUsX2Rngu6P7eIa+i204H4Pa8NeiprnSJR9qnzN+lexlynyIBjwd39FU0ouLwzeTT5o9rEkEAIAQAgBACAVAIgBAK02KhkmqbPVXa00T+OXK7vb6P0v4rs9Pq9rbxk+7Hu5FDcw4KrRIrdPAEAIAQAgBACAEAIAQAgBACAEAIAQFb2m2VZU3lhysqfe3Mk6SDn97f3rQvLCFdZXKXebNC5lTeOhnjmlrnMe0tew5XsO8OHBcpVpSpycZLmXMZKSyhV5GQIAQAgBAKgBAIgBACAvmwE94ZWe5IHeDh/2ldJok80pR7n8yq1CPtp+BaldmgCAEAIAQAgBACAEAIAQAgBACAEAIAQGY7bf7+/8AwY/kVzGsfnehb2P5ZDKnN0VACAVACAEAIAQCIBUBcv2d76juj/nV9oW9T0/crtQ/T6lzXQlYCAEAIAQAgBACAEAIAQAgBACA/9k="/>
          <p:cNvSpPr>
            <a:spLocks noChangeAspect="1" noChangeArrowheads="1"/>
          </p:cNvSpPr>
          <p:nvPr/>
        </p:nvSpPr>
        <p:spPr bwMode="auto">
          <a:xfrm>
            <a:off x="7753804" y="2734032"/>
            <a:ext cx="3442931" cy="344293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5126" name="Picture 6" descr="http://www.ajedrezdeataque.com/04%20Articulos/Reportajes/Cto_Mundo_2013/Duda.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62484" y="4130966"/>
            <a:ext cx="1948935" cy="248272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14"/>
          <p:cNvCxnSpPr/>
          <p:nvPr/>
        </p:nvCxnSpPr>
        <p:spPr>
          <a:xfrm>
            <a:off x="2275895" y="1054966"/>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0977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39110" y="2599863"/>
            <a:ext cx="5091067" cy="3232225"/>
          </a:xfrm>
          <a:prstGeom prst="rect">
            <a:avLst/>
          </a:prstGeom>
        </p:spPr>
      </p:pic>
      <p:sp>
        <p:nvSpPr>
          <p:cNvPr id="4" name="Rectángulo 3"/>
          <p:cNvSpPr/>
          <p:nvPr/>
        </p:nvSpPr>
        <p:spPr>
          <a:xfrm>
            <a:off x="2533797" y="1691571"/>
            <a:ext cx="8262664" cy="584775"/>
          </a:xfrm>
          <a:prstGeom prst="rect">
            <a:avLst/>
          </a:prstGeom>
        </p:spPr>
        <p:txBody>
          <a:bodyPr wrap="square">
            <a:spAutoFit/>
          </a:bodyPr>
          <a:lstStyle/>
          <a:p>
            <a:r>
              <a:rPr lang="es-ES" altLang="es-ES" sz="1600" dirty="0">
                <a:latin typeface="Calibri" panose="020F0502020204030204" pitchFamily="34" charset="0"/>
              </a:rPr>
              <a:t>La calidad de la muestra y sobretodo la información asociada a ella son el pilar básico en el que sustenta toda la investigación biomédica y la medicina personalizada del futuro.</a:t>
            </a:r>
          </a:p>
        </p:txBody>
      </p:sp>
      <p:pic>
        <p:nvPicPr>
          <p:cNvPr id="5" name="Imagen 4"/>
          <p:cNvPicPr>
            <a:picLocks noChangeAspect="1"/>
          </p:cNvPicPr>
          <p:nvPr/>
        </p:nvPicPr>
        <p:blipFill>
          <a:blip r:embed="rId3">
            <a:lum bright="-20000"/>
          </a:blip>
          <a:stretch>
            <a:fillRect/>
          </a:stretch>
        </p:blipFill>
        <p:spPr>
          <a:xfrm>
            <a:off x="7168874" y="2477200"/>
            <a:ext cx="4266604" cy="3767938"/>
          </a:xfrm>
          <a:prstGeom prst="rect">
            <a:avLst/>
          </a:prstGeom>
        </p:spPr>
      </p:pic>
      <p:sp>
        <p:nvSpPr>
          <p:cNvPr id="6" name="Título 1"/>
          <p:cNvSpPr txBox="1">
            <a:spLocks/>
          </p:cNvSpPr>
          <p:nvPr/>
        </p:nvSpPr>
        <p:spPr>
          <a:xfrm>
            <a:off x="2622274" y="175020"/>
            <a:ext cx="9093200" cy="942975"/>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r"/>
            <a:r>
              <a:rPr lang="es-ES" b="1" smtClean="0">
                <a:solidFill>
                  <a:srgbClr val="C00000"/>
                </a:solidFill>
              </a:rPr>
              <a:t>¿Para que utilizan nuestros investigadores a los biobancos?</a:t>
            </a:r>
            <a:endParaRPr lang="es-ES" b="1" dirty="0">
              <a:solidFill>
                <a:srgbClr val="C00000"/>
              </a:solidFill>
            </a:endParaRPr>
          </a:p>
        </p:txBody>
      </p:sp>
      <p:cxnSp>
        <p:nvCxnSpPr>
          <p:cNvPr id="7" name="Gerade Verbindung 14"/>
          <p:cNvCxnSpPr/>
          <p:nvPr/>
        </p:nvCxnSpPr>
        <p:spPr>
          <a:xfrm>
            <a:off x="2428295" y="1198140"/>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45200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26815" y="5030061"/>
            <a:ext cx="2893840" cy="1742312"/>
          </a:xfrm>
          <a:prstGeom prst="rect">
            <a:avLst/>
          </a:prstGeom>
        </p:spPr>
      </p:pic>
      <p:sp>
        <p:nvSpPr>
          <p:cNvPr id="2" name="Título 1"/>
          <p:cNvSpPr>
            <a:spLocks noGrp="1"/>
          </p:cNvSpPr>
          <p:nvPr>
            <p:ph type="title"/>
          </p:nvPr>
        </p:nvSpPr>
        <p:spPr/>
        <p:txBody>
          <a:bodyPr>
            <a:normAutofit/>
          </a:bodyPr>
          <a:lstStyle/>
          <a:p>
            <a:pPr algn="r"/>
            <a:r>
              <a:rPr lang="es-ES" sz="4000" b="1" dirty="0">
                <a:solidFill>
                  <a:srgbClr val="C00000"/>
                </a:solidFill>
              </a:rPr>
              <a:t>Donantes: ¿Cuáles son mis derechos?</a:t>
            </a:r>
          </a:p>
        </p:txBody>
      </p:sp>
      <p:sp>
        <p:nvSpPr>
          <p:cNvPr id="3" name="Marcador de contenido 2"/>
          <p:cNvSpPr>
            <a:spLocks noGrp="1"/>
          </p:cNvSpPr>
          <p:nvPr>
            <p:ph sz="half" idx="1"/>
          </p:nvPr>
        </p:nvSpPr>
        <p:spPr>
          <a:xfrm>
            <a:off x="1196939" y="1418932"/>
            <a:ext cx="10374000" cy="4351338"/>
          </a:xfrm>
        </p:spPr>
        <p:txBody>
          <a:bodyPr>
            <a:normAutofit/>
          </a:bodyPr>
          <a:lstStyle/>
          <a:p>
            <a:r>
              <a:rPr lang="es-ES" dirty="0" smtClean="0"/>
              <a:t>¿Qué es un consentimiento informado?</a:t>
            </a:r>
          </a:p>
          <a:p>
            <a:r>
              <a:rPr lang="es-ES" dirty="0" smtClean="0"/>
              <a:t>¿Se puede revocar el consentimiento de usar mis muestras?</a:t>
            </a:r>
          </a:p>
          <a:p>
            <a:r>
              <a:rPr lang="es-ES" dirty="0" smtClean="0"/>
              <a:t>¿Qué muestras puedo donar? </a:t>
            </a:r>
          </a:p>
          <a:p>
            <a:r>
              <a:rPr lang="es-ES" dirty="0" smtClean="0"/>
              <a:t>¿A quién se le ceden mis muestras? </a:t>
            </a:r>
          </a:p>
          <a:p>
            <a:r>
              <a:rPr lang="es-ES" dirty="0" smtClean="0"/>
              <a:t>¿Qué hacen con las muestras que he donado?</a:t>
            </a:r>
          </a:p>
          <a:p>
            <a:r>
              <a:rPr lang="es-ES" dirty="0"/>
              <a:t>¿Qué pasa con mis datos personales y mi historia clínica?</a:t>
            </a:r>
          </a:p>
          <a:p>
            <a:r>
              <a:rPr lang="es-ES" dirty="0" smtClean="0"/>
              <a:t>¿Puedo saber el resultado de las investigaciones?</a:t>
            </a:r>
          </a:p>
          <a:p>
            <a:r>
              <a:rPr lang="es-ES" dirty="0" smtClean="0"/>
              <a:t>¿Qué puedo esperar a cambio de ceder mis muestras?</a:t>
            </a:r>
          </a:p>
        </p:txBody>
      </p:sp>
      <p:cxnSp>
        <p:nvCxnSpPr>
          <p:cNvPr id="5" name="Gerade Verbindung 14"/>
          <p:cNvCxnSpPr/>
          <p:nvPr/>
        </p:nvCxnSpPr>
        <p:spPr>
          <a:xfrm>
            <a:off x="2428295" y="1235090"/>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1689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ES" sz="4000" b="1" dirty="0" smtClean="0">
                <a:solidFill>
                  <a:srgbClr val="C00000"/>
                </a:solidFill>
              </a:rPr>
              <a:t>Donantes: Consentimiento informado</a:t>
            </a:r>
            <a:endParaRPr lang="es-ES" sz="4000" b="1" dirty="0">
              <a:solidFill>
                <a:srgbClr val="C00000"/>
              </a:solidFill>
            </a:endParaRPr>
          </a:p>
        </p:txBody>
      </p:sp>
      <p:sp>
        <p:nvSpPr>
          <p:cNvPr id="3" name="Marcador de contenido 2"/>
          <p:cNvSpPr>
            <a:spLocks noGrp="1"/>
          </p:cNvSpPr>
          <p:nvPr>
            <p:ph sz="half" idx="1"/>
          </p:nvPr>
        </p:nvSpPr>
        <p:spPr>
          <a:xfrm>
            <a:off x="2034733" y="1567754"/>
            <a:ext cx="9274629" cy="4351338"/>
          </a:xfrm>
        </p:spPr>
        <p:txBody>
          <a:bodyPr>
            <a:noAutofit/>
          </a:bodyPr>
          <a:lstStyle/>
          <a:p>
            <a:pPr marL="0" indent="0">
              <a:buNone/>
            </a:pPr>
            <a:r>
              <a:rPr lang="es-ES" sz="2000" dirty="0" smtClean="0"/>
              <a:t>Consentimiento escrito, previo, libre, informado y expreso</a:t>
            </a:r>
          </a:p>
          <a:p>
            <a:pPr marL="0" indent="0">
              <a:buNone/>
            </a:pPr>
            <a:r>
              <a:rPr lang="es-ES" sz="2000" dirty="0" smtClean="0"/>
              <a:t>Consentimiento: “manifestación de la voluntad libre y consciente </a:t>
            </a:r>
            <a:r>
              <a:rPr lang="es-ES" sz="2000" dirty="0"/>
              <a:t>v</a:t>
            </a:r>
            <a:r>
              <a:rPr lang="es-ES" sz="2000" dirty="0" smtClean="0"/>
              <a:t>álidamente emitida por una persona capaz, o por su representante autorizado, precedida de la información adecuada”</a:t>
            </a:r>
            <a:endParaRPr lang="es-ES" sz="2000" dirty="0"/>
          </a:p>
          <a:p>
            <a:pPr marL="0" indent="0">
              <a:buNone/>
            </a:pPr>
            <a:r>
              <a:rPr lang="es-ES" sz="2000" dirty="0" smtClean="0"/>
              <a:t>Es un documento que usted tendrá que firmar para:</a:t>
            </a:r>
          </a:p>
          <a:p>
            <a:r>
              <a:rPr lang="es-ES" sz="2000" dirty="0" smtClean="0"/>
              <a:t> dar su </a:t>
            </a:r>
            <a:r>
              <a:rPr lang="es-ES" sz="2000" u="sng" dirty="0" smtClean="0"/>
              <a:t>consentimiento para la obtención de sus muestras biológicas y su uso en investigación </a:t>
            </a:r>
          </a:p>
          <a:p>
            <a:pPr marL="0" indent="0">
              <a:buNone/>
            </a:pPr>
            <a:r>
              <a:rPr lang="es-ES" sz="2000" dirty="0" smtClean="0"/>
              <a:t>y que </a:t>
            </a:r>
          </a:p>
          <a:p>
            <a:r>
              <a:rPr lang="es-ES" sz="2000" dirty="0" smtClean="0"/>
              <a:t>debe contener </a:t>
            </a:r>
            <a:r>
              <a:rPr lang="es-ES" sz="2000" u="sng" dirty="0" smtClean="0"/>
              <a:t>información adecuada </a:t>
            </a:r>
            <a:r>
              <a:rPr lang="es-ES" sz="2000" dirty="0" smtClean="0"/>
              <a:t>sobre:</a:t>
            </a:r>
            <a:endParaRPr lang="es-ES" sz="2000" dirty="0" smtClean="0">
              <a:latin typeface="ArialMT"/>
            </a:endParaRPr>
          </a:p>
          <a:p>
            <a:pPr marL="0" indent="0">
              <a:buNone/>
            </a:pPr>
            <a:r>
              <a:rPr lang="es-ES" sz="2000" dirty="0" smtClean="0"/>
              <a:t>		</a:t>
            </a:r>
            <a:r>
              <a:rPr lang="es-ES" sz="2000" dirty="0"/>
              <a:t>Naturaleza </a:t>
            </a:r>
            <a:r>
              <a:rPr lang="es-ES" sz="2000" dirty="0" smtClean="0"/>
              <a:t>y Finalidad de </a:t>
            </a:r>
            <a:r>
              <a:rPr lang="es-ES" sz="2000" dirty="0"/>
              <a:t>la intervención</a:t>
            </a:r>
          </a:p>
          <a:p>
            <a:pPr marL="0" indent="0">
              <a:buNone/>
            </a:pPr>
            <a:r>
              <a:rPr lang="es-ES" sz="2000" dirty="0" smtClean="0"/>
              <a:t>		Riesgos </a:t>
            </a:r>
            <a:r>
              <a:rPr lang="es-ES" sz="2000" dirty="0"/>
              <a:t>y </a:t>
            </a:r>
            <a:r>
              <a:rPr lang="es-ES" sz="2000" dirty="0" smtClean="0"/>
              <a:t>consecuencias</a:t>
            </a:r>
            <a:endParaRPr lang="es-ES" sz="2000" dirty="0"/>
          </a:p>
          <a:p>
            <a:pPr marL="0" indent="0">
              <a:buNone/>
            </a:pPr>
            <a:r>
              <a:rPr lang="es-ES" sz="2000" dirty="0"/>
              <a:t>	</a:t>
            </a:r>
            <a:r>
              <a:rPr lang="es-ES" sz="2000" dirty="0" smtClean="0"/>
              <a:t>	Revocación</a:t>
            </a:r>
            <a:endParaRPr lang="es-ES" sz="2000" dirty="0"/>
          </a:p>
          <a:p>
            <a:endParaRPr lang="es-ES" sz="1800" dirty="0"/>
          </a:p>
        </p:txBody>
      </p:sp>
      <p:pic>
        <p:nvPicPr>
          <p:cNvPr id="18436" name="Picture 4" descr="http://www.fairview.org/fv/groups/public/documents/images/2733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1224" y="4430647"/>
            <a:ext cx="2632230" cy="1947851"/>
          </a:xfrm>
          <a:prstGeom prst="rect">
            <a:avLst/>
          </a:prstGeom>
          <a:noFill/>
          <a:extLst>
            <a:ext uri="{909E8E84-426E-40DD-AFC4-6F175D3DCCD1}">
              <a14:hiddenFill xmlns:a14="http://schemas.microsoft.com/office/drawing/2010/main">
                <a:solidFill>
                  <a:srgbClr val="FFFFFF"/>
                </a:solidFill>
              </a14:hiddenFill>
            </a:ext>
          </a:extLst>
        </p:spPr>
      </p:pic>
      <p:cxnSp>
        <p:nvCxnSpPr>
          <p:cNvPr id="5" name="Gerade Verbindung 14"/>
          <p:cNvCxnSpPr/>
          <p:nvPr/>
        </p:nvCxnSpPr>
        <p:spPr>
          <a:xfrm>
            <a:off x="2428295" y="1272034"/>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2915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14"/>
          <p:cNvCxnSpPr/>
          <p:nvPr/>
        </p:nvCxnSpPr>
        <p:spPr>
          <a:xfrm>
            <a:off x="2428295" y="1262798"/>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ítulo 1"/>
          <p:cNvSpPr>
            <a:spLocks noGrp="1"/>
          </p:cNvSpPr>
          <p:nvPr>
            <p:ph type="title"/>
          </p:nvPr>
        </p:nvSpPr>
        <p:spPr>
          <a:xfrm>
            <a:off x="2578100" y="365125"/>
            <a:ext cx="9093200" cy="942975"/>
          </a:xfrm>
        </p:spPr>
        <p:txBody>
          <a:bodyPr>
            <a:normAutofit/>
          </a:bodyPr>
          <a:lstStyle/>
          <a:p>
            <a:pPr algn="r"/>
            <a:r>
              <a:rPr lang="es-ES" sz="4000" b="1" dirty="0" smtClean="0">
                <a:solidFill>
                  <a:srgbClr val="C00000"/>
                </a:solidFill>
              </a:rPr>
              <a:t>Donantes: Consentimiento informado</a:t>
            </a:r>
            <a:endParaRPr lang="es-ES" sz="4000" b="1" dirty="0">
              <a:solidFill>
                <a:srgbClr val="C00000"/>
              </a:solidFill>
            </a:endParaRPr>
          </a:p>
        </p:txBody>
      </p:sp>
      <p:sp>
        <p:nvSpPr>
          <p:cNvPr id="3" name="Rectangle 1"/>
          <p:cNvSpPr>
            <a:spLocks noChangeArrowheads="1"/>
          </p:cNvSpPr>
          <p:nvPr/>
        </p:nvSpPr>
        <p:spPr bwMode="auto">
          <a:xfrm>
            <a:off x="1660156" y="1262798"/>
            <a:ext cx="5397191" cy="5355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1" i="0" u="none" strike="noStrike" cap="none" normalizeH="0" baseline="0" dirty="0" smtClean="0">
                <a:ln>
                  <a:noFill/>
                </a:ln>
                <a:solidFill>
                  <a:srgbClr val="C00000"/>
                </a:solidFill>
                <a:effectLst/>
                <a:latin typeface="Arial" panose="020B0604020202020204" pitchFamily="34" charset="0"/>
              </a:rPr>
              <a:t>¿Cómo debe ser la información que se proporciona al paciente?</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b="0" i="0" u="none" strike="noStrike" cap="none" normalizeH="0" baseline="0" dirty="0" smtClean="0">
                <a:ln>
                  <a:noFill/>
                </a:ln>
                <a:solidFill>
                  <a:schemeClr val="tx1"/>
                </a:solidFill>
                <a:effectLst/>
                <a:latin typeface="Arial" panose="020B0604020202020204" pitchFamily="34" charset="0"/>
                <a:hlinkClick r:id="rId2"/>
              </a:rPr>
              <a:t>  </a:t>
            </a:r>
            <a:endParaRPr kumimoji="0" lang="es-ES" altLang="es-ES"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ES" altLang="es-ES" b="0" i="0" u="none" strike="noStrike" cap="none" normalizeH="0" baseline="0" dirty="0" smtClean="0">
                <a:ln>
                  <a:noFill/>
                </a:ln>
                <a:solidFill>
                  <a:schemeClr val="tx1"/>
                </a:solidFill>
                <a:effectLst/>
                <a:latin typeface="Arial" panose="020B0604020202020204" pitchFamily="34" charset="0"/>
              </a:rPr>
              <a:t>La comunicación de la información es un procedimiento necesario, que requiere </a:t>
            </a:r>
            <a:r>
              <a:rPr kumimoji="0" lang="es-ES" altLang="es-ES" b="1" i="0" u="none" strike="noStrike" cap="none" normalizeH="0" baseline="0" dirty="0" smtClean="0">
                <a:ln>
                  <a:noFill/>
                </a:ln>
                <a:solidFill>
                  <a:schemeClr val="tx1"/>
                </a:solidFill>
                <a:effectLst/>
                <a:latin typeface="Arial" panose="020B0604020202020204" pitchFamily="34" charset="0"/>
              </a:rPr>
              <a:t>tiempo, dedicación, tranquilidad y un clima de confianza</a:t>
            </a:r>
            <a:r>
              <a:rPr kumimoji="0" lang="es-ES" altLang="es-ES" b="0" i="0" u="none" strike="noStrike" cap="none" normalizeH="0" baseline="0" dirty="0" smtClean="0">
                <a:ln>
                  <a:noFill/>
                </a:ln>
                <a:solidFill>
                  <a:schemeClr val="tx1"/>
                </a:solidFill>
                <a:effectLst/>
                <a:latin typeface="Arial" panose="020B0604020202020204" pitchFamily="34" charset="0"/>
              </a:rPr>
              <a:t>, por lo que es difícil de asumir en el proceso asistencial habitual.</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s-ES" altLang="es-ES"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ES" altLang="es-ES" b="0" i="0" u="none" strike="noStrike" cap="none" normalizeH="0" baseline="0" dirty="0" smtClean="0">
                <a:ln>
                  <a:noFill/>
                </a:ln>
                <a:solidFill>
                  <a:schemeClr val="tx1"/>
                </a:solidFill>
                <a:effectLst/>
                <a:latin typeface="Arial" panose="020B0604020202020204" pitchFamily="34" charset="0"/>
              </a:rPr>
              <a:t>Requiere también la </a:t>
            </a:r>
            <a:r>
              <a:rPr kumimoji="0" lang="es-ES" altLang="es-ES" b="1" i="0" u="none" strike="noStrike" cap="none" normalizeH="0" baseline="0" dirty="0" smtClean="0">
                <a:ln>
                  <a:noFill/>
                </a:ln>
                <a:solidFill>
                  <a:schemeClr val="tx1"/>
                </a:solidFill>
                <a:effectLst/>
                <a:latin typeface="Arial" panose="020B0604020202020204" pitchFamily="34" charset="0"/>
              </a:rPr>
              <a:t>formación adecuada</a:t>
            </a:r>
            <a:r>
              <a:rPr kumimoji="0" lang="es-ES" altLang="es-ES" b="0" i="0" u="none" strike="noStrike" cap="none" normalizeH="0" baseline="0" dirty="0" smtClean="0">
                <a:ln>
                  <a:noFill/>
                </a:ln>
                <a:solidFill>
                  <a:schemeClr val="tx1"/>
                </a:solidFill>
                <a:effectLst/>
                <a:latin typeface="Arial" panose="020B0604020202020204" pitchFamily="34" charset="0"/>
              </a:rPr>
              <a:t> de las personas que comuniquen esta información.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s-ES" altLang="es-ES"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ES" altLang="es-ES" b="0" i="0" u="none" strike="noStrike" cap="none" normalizeH="0" baseline="0" dirty="0" smtClean="0">
                <a:ln>
                  <a:noFill/>
                </a:ln>
                <a:solidFill>
                  <a:schemeClr val="tx1"/>
                </a:solidFill>
                <a:effectLst/>
                <a:latin typeface="Arial" panose="020B0604020202020204" pitchFamily="34" charset="0"/>
              </a:rPr>
              <a:t>Se debe animar al paciente/padres o tutores a que pregunten las dudas o los aspectos que puedan no haber entendido bien.</a:t>
            </a: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endParaRPr kumimoji="0" lang="es-ES" altLang="es-ES" b="0" i="0" u="none" strike="noStrike" cap="none" normalizeH="0" baseline="0" dirty="0" smtClean="0">
              <a:ln>
                <a:noFill/>
              </a:ln>
              <a:solidFill>
                <a:schemeClr val="tx1"/>
              </a:solidFill>
              <a:effectLst/>
              <a:latin typeface="Arial" panose="020B0604020202020204" pitchFamily="34" charset="0"/>
            </a:endParaRPr>
          </a:p>
          <a:p>
            <a:pPr marL="342900" marR="0" lvl="0" indent="-342900" algn="l" defTabSz="914400" rtl="0" eaLnBrk="0" fontAlgn="base" latinLnBrk="0" hangingPunct="0">
              <a:lnSpc>
                <a:spcPct val="100000"/>
              </a:lnSpc>
              <a:spcBef>
                <a:spcPct val="0"/>
              </a:spcBef>
              <a:spcAft>
                <a:spcPct val="0"/>
              </a:spcAft>
              <a:buClrTx/>
              <a:buSzTx/>
              <a:buFont typeface="Wingdings" panose="05000000000000000000" pitchFamily="2" charset="2"/>
              <a:buChar char="ü"/>
              <a:tabLst/>
            </a:pPr>
            <a:r>
              <a:rPr kumimoji="0" lang="es-ES" altLang="es-ES" b="0" i="0" u="none" strike="noStrike" cap="none" normalizeH="0" baseline="0" dirty="0" smtClean="0">
                <a:ln>
                  <a:noFill/>
                </a:ln>
                <a:solidFill>
                  <a:schemeClr val="tx1"/>
                </a:solidFill>
                <a:effectLst/>
                <a:latin typeface="Arial" panose="020B0604020202020204" pitchFamily="34" charset="0"/>
              </a:rPr>
              <a:t>Según los casos se puede explicar en una primera entrevista y firmar el consentimiento en una segunda, después de meditar sobre ello.</a:t>
            </a:r>
          </a:p>
        </p:txBody>
      </p:sp>
      <p:pic>
        <p:nvPicPr>
          <p:cNvPr id="2050" name="Picture 2" descr="¿Cómo debe ser la informació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90187463"/>
            <a:ext cx="4762500" cy="35623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guiametabolica.org/sites/default/files/img_noticies/2012/consentimiento_informado_0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7347" y="2159278"/>
            <a:ext cx="4762500" cy="3562351"/>
          </a:xfrm>
          <a:prstGeom prst="rect">
            <a:avLst/>
          </a:prstGeom>
          <a:noFill/>
          <a:extLst>
            <a:ext uri="{909E8E84-426E-40DD-AFC4-6F175D3DCCD1}">
              <a14:hiddenFill xmlns:a14="http://schemas.microsoft.com/office/drawing/2010/main">
                <a:solidFill>
                  <a:srgbClr val="FFFFFF"/>
                </a:solidFill>
              </a14:hiddenFill>
            </a:ext>
          </a:extLst>
        </p:spPr>
      </p:pic>
      <p:sp>
        <p:nvSpPr>
          <p:cNvPr id="7" name="CuadroTexto 6"/>
          <p:cNvSpPr txBox="1"/>
          <p:nvPr/>
        </p:nvSpPr>
        <p:spPr>
          <a:xfrm>
            <a:off x="9202904" y="5606213"/>
            <a:ext cx="1747594" cy="230832"/>
          </a:xfrm>
          <a:prstGeom prst="rect">
            <a:avLst/>
          </a:prstGeom>
          <a:noFill/>
        </p:spPr>
        <p:txBody>
          <a:bodyPr wrap="none" rtlCol="0">
            <a:spAutoFit/>
          </a:bodyPr>
          <a:lstStyle/>
          <a:p>
            <a:r>
              <a:rPr lang="es-ES" sz="900" dirty="0" smtClean="0"/>
              <a:t>Fuente: Hospital San Joan de </a:t>
            </a:r>
            <a:r>
              <a:rPr lang="es-ES" sz="900" dirty="0" err="1" smtClean="0"/>
              <a:t>Deu</a:t>
            </a:r>
            <a:endParaRPr lang="es-ES" sz="900" dirty="0"/>
          </a:p>
        </p:txBody>
      </p:sp>
    </p:spTree>
    <p:extLst>
      <p:ext uri="{BB962C8B-B14F-4D97-AF65-F5344CB8AC3E}">
        <p14:creationId xmlns:p14="http://schemas.microsoft.com/office/powerpoint/2010/main" val="18139072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3"/>
          <p:cNvSpPr>
            <a:spLocks noGrp="1"/>
          </p:cNvSpPr>
          <p:nvPr>
            <p:ph sz="half" idx="1"/>
          </p:nvPr>
        </p:nvSpPr>
        <p:spPr>
          <a:xfrm>
            <a:off x="1297300" y="1635902"/>
            <a:ext cx="10291320" cy="4351338"/>
          </a:xfrm>
        </p:spPr>
        <p:txBody>
          <a:bodyPr>
            <a:normAutofit fontScale="55000" lnSpcReduction="20000"/>
          </a:bodyPr>
          <a:lstStyle/>
          <a:p>
            <a:pPr marL="0" indent="0">
              <a:buNone/>
            </a:pPr>
            <a:r>
              <a:rPr lang="es-ES" dirty="0"/>
              <a:t>Le informarán de</a:t>
            </a:r>
            <a:r>
              <a:rPr lang="es-ES" dirty="0" smtClean="0"/>
              <a:t>:</a:t>
            </a:r>
          </a:p>
          <a:p>
            <a:pPr marL="0" indent="0">
              <a:buNone/>
            </a:pPr>
            <a:endParaRPr lang="es-ES" dirty="0" smtClean="0"/>
          </a:p>
          <a:p>
            <a:r>
              <a:rPr lang="es-ES" sz="4200" dirty="0" smtClean="0"/>
              <a:t>La naturaleza y finalidad de la intervención</a:t>
            </a:r>
          </a:p>
          <a:p>
            <a:r>
              <a:rPr lang="es-ES" sz="4200" dirty="0" smtClean="0"/>
              <a:t>El tipo de muestras que va a ceder</a:t>
            </a:r>
          </a:p>
          <a:p>
            <a:r>
              <a:rPr lang="es-ES" sz="4200" dirty="0" smtClean="0"/>
              <a:t>Los riesgos o molestias que le puede ocasionar</a:t>
            </a:r>
          </a:p>
          <a:p>
            <a:r>
              <a:rPr lang="es-ES" sz="4200" dirty="0" smtClean="0"/>
              <a:t>Finalidad de la obtención: Sus muestras serán destinadas a un Proyecto de investigación, a formar parte de una Colección o serán almacenadas en un Biobanco, para ser </a:t>
            </a:r>
            <a:r>
              <a:rPr lang="es-ES" sz="4200" dirty="0"/>
              <a:t>puestas a disposición de proyectos de investigación relevantes, tras la aprobación de Comités Éticos y </a:t>
            </a:r>
            <a:r>
              <a:rPr lang="es-ES" sz="4200" dirty="0" smtClean="0"/>
              <a:t>Científicos.</a:t>
            </a:r>
            <a:r>
              <a:rPr lang="es-ES" sz="4200" dirty="0"/>
              <a:t> </a:t>
            </a:r>
            <a:endParaRPr lang="es-ES" sz="4200" dirty="0" smtClean="0"/>
          </a:p>
          <a:p>
            <a:r>
              <a:rPr lang="es-ES" sz="4200" dirty="0" smtClean="0"/>
              <a:t>Tiene </a:t>
            </a:r>
            <a:r>
              <a:rPr lang="es-ES" sz="4200" dirty="0"/>
              <a:t>derecho a ser informado de los resultados de la investigación y a no ser informado </a:t>
            </a:r>
            <a:endParaRPr lang="es-ES" sz="4200" dirty="0" smtClean="0"/>
          </a:p>
          <a:p>
            <a:r>
              <a:rPr lang="es-ES" sz="4200" dirty="0" smtClean="0"/>
              <a:t>La </a:t>
            </a:r>
            <a:r>
              <a:rPr lang="es-ES" sz="4200" dirty="0"/>
              <a:t>cesión de las muestras es gratuita y altruista</a:t>
            </a:r>
          </a:p>
          <a:p>
            <a:endParaRPr lang="es-ES" dirty="0" smtClean="0"/>
          </a:p>
          <a:p>
            <a:endParaRPr lang="es-ES" dirty="0"/>
          </a:p>
          <a:p>
            <a:endParaRPr lang="es-ES" dirty="0"/>
          </a:p>
        </p:txBody>
      </p:sp>
      <p:cxnSp>
        <p:nvCxnSpPr>
          <p:cNvPr id="5" name="Gerade Verbindung 14"/>
          <p:cNvCxnSpPr/>
          <p:nvPr/>
        </p:nvCxnSpPr>
        <p:spPr>
          <a:xfrm>
            <a:off x="2428295" y="1262798"/>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ítulo 1"/>
          <p:cNvSpPr>
            <a:spLocks noGrp="1"/>
          </p:cNvSpPr>
          <p:nvPr>
            <p:ph type="title"/>
          </p:nvPr>
        </p:nvSpPr>
        <p:spPr>
          <a:xfrm>
            <a:off x="2578100" y="365125"/>
            <a:ext cx="9093200" cy="942975"/>
          </a:xfrm>
        </p:spPr>
        <p:txBody>
          <a:bodyPr>
            <a:normAutofit/>
          </a:bodyPr>
          <a:lstStyle/>
          <a:p>
            <a:pPr algn="r"/>
            <a:r>
              <a:rPr lang="es-ES" sz="4000" b="1" dirty="0" smtClean="0">
                <a:solidFill>
                  <a:srgbClr val="C00000"/>
                </a:solidFill>
              </a:rPr>
              <a:t>Donantes: Consentimiento informado</a:t>
            </a:r>
            <a:endParaRPr lang="es-ES" sz="4000" b="1" dirty="0">
              <a:solidFill>
                <a:srgbClr val="C00000"/>
              </a:solidFill>
            </a:endParaRPr>
          </a:p>
        </p:txBody>
      </p:sp>
    </p:spTree>
    <p:extLst>
      <p:ext uri="{BB962C8B-B14F-4D97-AF65-F5344CB8AC3E}">
        <p14:creationId xmlns:p14="http://schemas.microsoft.com/office/powerpoint/2010/main" val="1811954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Gerade Verbindung 14"/>
          <p:cNvCxnSpPr/>
          <p:nvPr/>
        </p:nvCxnSpPr>
        <p:spPr>
          <a:xfrm>
            <a:off x="2428295" y="1262798"/>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 name="Título 1"/>
          <p:cNvSpPr>
            <a:spLocks noGrp="1"/>
          </p:cNvSpPr>
          <p:nvPr>
            <p:ph type="title"/>
          </p:nvPr>
        </p:nvSpPr>
        <p:spPr>
          <a:xfrm>
            <a:off x="2578100" y="365125"/>
            <a:ext cx="9093200" cy="942975"/>
          </a:xfrm>
        </p:spPr>
        <p:txBody>
          <a:bodyPr>
            <a:normAutofit/>
          </a:bodyPr>
          <a:lstStyle/>
          <a:p>
            <a:pPr algn="r"/>
            <a:r>
              <a:rPr lang="es-ES" sz="4000" b="1" dirty="0" smtClean="0">
                <a:solidFill>
                  <a:srgbClr val="C00000"/>
                </a:solidFill>
              </a:rPr>
              <a:t>Donantes: Consentimiento informado</a:t>
            </a:r>
            <a:endParaRPr lang="es-ES" sz="4000" b="1" dirty="0">
              <a:solidFill>
                <a:srgbClr val="C00000"/>
              </a:solidFill>
            </a:endParaRPr>
          </a:p>
        </p:txBody>
      </p:sp>
      <p:sp>
        <p:nvSpPr>
          <p:cNvPr id="7" name="Rectangle 1"/>
          <p:cNvSpPr>
            <a:spLocks noChangeArrowheads="1"/>
          </p:cNvSpPr>
          <p:nvPr/>
        </p:nvSpPr>
        <p:spPr bwMode="auto">
          <a:xfrm>
            <a:off x="1626104" y="1199169"/>
            <a:ext cx="9891132"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buFont typeface="Arial" panose="020B0604020202020204" pitchFamily="34" charset="0"/>
              <a:buChar char="•"/>
            </a:pPr>
            <a:endParaRPr lang="es-ES" altLang="es-ES" dirty="0" smtClean="0">
              <a:latin typeface="Arial" panose="020B0604020202020204" pitchFamily="34" charset="0"/>
            </a:endParaRPr>
          </a:p>
          <a:p>
            <a:r>
              <a:rPr lang="es-ES" sz="2000" dirty="0"/>
              <a:t>Le informarán de</a:t>
            </a:r>
            <a:r>
              <a:rPr lang="es-ES" sz="2000" dirty="0" smtClean="0"/>
              <a:t>:</a:t>
            </a:r>
          </a:p>
          <a:p>
            <a:endParaRPr lang="es-ES" sz="2000" dirty="0"/>
          </a:p>
          <a:p>
            <a:pPr marL="285750" indent="-285750">
              <a:buFont typeface="Arial" panose="020B0604020202020204" pitchFamily="34" charset="0"/>
              <a:buChar char="•"/>
            </a:pPr>
            <a:r>
              <a:rPr lang="es-ES" altLang="es-ES" sz="2000" dirty="0" smtClean="0"/>
              <a:t>Quiénes </a:t>
            </a:r>
            <a:r>
              <a:rPr lang="es-ES" altLang="es-ES" sz="2000" dirty="0"/>
              <a:t>tendrán acceso a la información. El tratamiento que se va a hacer de sus </a:t>
            </a:r>
            <a:r>
              <a:rPr lang="es-ES" altLang="es-ES" sz="2000" dirty="0" smtClean="0"/>
              <a:t>datos. Cómo </a:t>
            </a:r>
            <a:r>
              <a:rPr lang="es-ES" altLang="es-ES" sz="2000" dirty="0"/>
              <a:t>se va a garantizar la confidencialidad de los </a:t>
            </a:r>
            <a:r>
              <a:rPr lang="es-ES" altLang="es-ES" sz="2000" dirty="0" smtClean="0"/>
              <a:t>mismos. </a:t>
            </a:r>
            <a:endParaRPr lang="es-ES" altLang="es-ES" sz="2000" dirty="0"/>
          </a:p>
          <a:p>
            <a:pPr lvl="0" eaLnBrk="0" fontAlgn="base" hangingPunct="0">
              <a:spcBef>
                <a:spcPct val="0"/>
              </a:spcBef>
              <a:spcAft>
                <a:spcPct val="0"/>
              </a:spcAft>
              <a:buFontTx/>
              <a:buChar char="•"/>
            </a:pPr>
            <a:endParaRPr lang="es-ES" altLang="es-ES" sz="2000" dirty="0"/>
          </a:p>
          <a:p>
            <a:pPr marL="285750" lvl="0" indent="-285750" eaLnBrk="0" fontAlgn="base" hangingPunct="0">
              <a:spcBef>
                <a:spcPct val="0"/>
              </a:spcBef>
              <a:spcAft>
                <a:spcPct val="0"/>
              </a:spcAft>
              <a:buFont typeface="Arial" panose="020B0604020202020204" pitchFamily="34" charset="0"/>
              <a:buChar char="•"/>
            </a:pPr>
            <a:r>
              <a:rPr lang="es-ES" altLang="es-ES" sz="2000" dirty="0"/>
              <a:t>Los derechos que le asisten de acuerdo con la normativa legal vigente (entre ellos los de acceso, oposición, cancelación y rectificación de la </a:t>
            </a:r>
            <a:r>
              <a:rPr lang="es-ES" altLang="es-ES" sz="2000" dirty="0" smtClean="0"/>
              <a:t>información. </a:t>
            </a:r>
            <a:r>
              <a:rPr lang="es-ES" sz="2000" dirty="0" smtClean="0"/>
              <a:t>Revocar </a:t>
            </a:r>
            <a:r>
              <a:rPr lang="es-ES" sz="2000" dirty="0"/>
              <a:t>el consentimiento: Si en un futuro usted quisiera anular su consentimiento, sus muestras biológicas serían destruidas y los datos asociados a las mismas serían retirados del Biobanco.</a:t>
            </a:r>
            <a:endParaRPr lang="es-ES" altLang="es-ES" sz="2000" dirty="0"/>
          </a:p>
        </p:txBody>
      </p:sp>
      <p:sp>
        <p:nvSpPr>
          <p:cNvPr id="9" name="Rectángulo 8"/>
          <p:cNvSpPr/>
          <p:nvPr/>
        </p:nvSpPr>
        <p:spPr>
          <a:xfrm>
            <a:off x="981308" y="5330503"/>
            <a:ext cx="6096000" cy="830997"/>
          </a:xfrm>
          <a:prstGeom prst="rect">
            <a:avLst/>
          </a:prstGeom>
        </p:spPr>
        <p:txBody>
          <a:bodyPr>
            <a:spAutoFit/>
          </a:bodyPr>
          <a:lstStyle/>
          <a:p>
            <a:r>
              <a:rPr lang="es-ES" sz="1600" dirty="0">
                <a:hlinkClick r:id="rId2"/>
              </a:rPr>
              <a:t>http://</a:t>
            </a:r>
            <a:r>
              <a:rPr lang="es-ES" sz="1600" dirty="0" smtClean="0">
                <a:hlinkClick r:id="rId2"/>
              </a:rPr>
              <a:t>www.guiametabolica.org/noticia/consentimiento-informado-proceso-importante-pacientes-profesionales-salud</a:t>
            </a:r>
            <a:endParaRPr lang="es-ES" sz="1600" dirty="0" smtClean="0"/>
          </a:p>
          <a:p>
            <a:endParaRPr lang="es-ES" sz="1600" dirty="0"/>
          </a:p>
        </p:txBody>
      </p:sp>
      <p:sp>
        <p:nvSpPr>
          <p:cNvPr id="2" name="CuadroTexto 1"/>
          <p:cNvSpPr txBox="1"/>
          <p:nvPr/>
        </p:nvSpPr>
        <p:spPr>
          <a:xfrm>
            <a:off x="981308" y="4669790"/>
            <a:ext cx="5954751" cy="584775"/>
          </a:xfrm>
          <a:prstGeom prst="rect">
            <a:avLst/>
          </a:prstGeom>
          <a:noFill/>
        </p:spPr>
        <p:txBody>
          <a:bodyPr wrap="square" rtlCol="0">
            <a:spAutoFit/>
          </a:bodyPr>
          <a:lstStyle/>
          <a:p>
            <a:r>
              <a:rPr lang="es-ES" sz="1600" dirty="0" smtClean="0">
                <a:solidFill>
                  <a:srgbClr val="33CC33"/>
                </a:solidFill>
                <a:latin typeface="Comic Sans MS" panose="030F0702030302020204" pitchFamily="66" charset="0"/>
              </a:rPr>
              <a:t>Información sobre CI en la página del Hospital San Joan de </a:t>
            </a:r>
            <a:r>
              <a:rPr lang="es-ES" sz="1600" dirty="0" err="1" smtClean="0">
                <a:solidFill>
                  <a:srgbClr val="33CC33"/>
                </a:solidFill>
                <a:latin typeface="Comic Sans MS" panose="030F0702030302020204" pitchFamily="66" charset="0"/>
              </a:rPr>
              <a:t>Deu</a:t>
            </a:r>
            <a:r>
              <a:rPr lang="es-ES" sz="1600" dirty="0" smtClean="0">
                <a:solidFill>
                  <a:srgbClr val="33CC33"/>
                </a:solidFill>
                <a:latin typeface="Comic Sans MS" panose="030F0702030302020204" pitchFamily="66" charset="0"/>
              </a:rPr>
              <a:t>:</a:t>
            </a:r>
            <a:endParaRPr lang="es-ES" sz="1600" dirty="0">
              <a:solidFill>
                <a:srgbClr val="33CC33"/>
              </a:solidFill>
              <a:latin typeface="Comic Sans MS" panose="030F0702030302020204" pitchFamily="66" charset="0"/>
            </a:endParaRPr>
          </a:p>
        </p:txBody>
      </p:sp>
      <p:pic>
        <p:nvPicPr>
          <p:cNvPr id="3" name="Imagen 2"/>
          <p:cNvPicPr>
            <a:picLocks noChangeAspect="1"/>
          </p:cNvPicPr>
          <p:nvPr/>
        </p:nvPicPr>
        <p:blipFill>
          <a:blip r:embed="rId3"/>
          <a:stretch>
            <a:fillRect/>
          </a:stretch>
        </p:blipFill>
        <p:spPr>
          <a:xfrm>
            <a:off x="7601415" y="4356847"/>
            <a:ext cx="3637737" cy="2273586"/>
          </a:xfrm>
          <a:prstGeom prst="rect">
            <a:avLst/>
          </a:prstGeom>
        </p:spPr>
      </p:pic>
    </p:spTree>
    <p:extLst>
      <p:ext uri="{BB962C8B-B14F-4D97-AF65-F5344CB8AC3E}">
        <p14:creationId xmlns:p14="http://schemas.microsoft.com/office/powerpoint/2010/main" val="7723022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179782" y="365125"/>
            <a:ext cx="9491518" cy="942975"/>
          </a:xfrm>
        </p:spPr>
        <p:txBody>
          <a:bodyPr>
            <a:normAutofit fontScale="90000"/>
          </a:bodyPr>
          <a:lstStyle/>
          <a:p>
            <a:pPr algn="r"/>
            <a:r>
              <a:rPr lang="es-ES" b="1" dirty="0" smtClean="0">
                <a:solidFill>
                  <a:srgbClr val="C00000"/>
                </a:solidFill>
              </a:rPr>
              <a:t>Donantes: Protección de datos y confidencialidad</a:t>
            </a:r>
            <a:endParaRPr lang="es-ES" b="1" dirty="0">
              <a:solidFill>
                <a:srgbClr val="C00000"/>
              </a:solidFill>
            </a:endParaRPr>
          </a:p>
        </p:txBody>
      </p:sp>
      <p:sp>
        <p:nvSpPr>
          <p:cNvPr id="3" name="Rectángulo 2"/>
          <p:cNvSpPr/>
          <p:nvPr/>
        </p:nvSpPr>
        <p:spPr>
          <a:xfrm>
            <a:off x="1439874" y="1522715"/>
            <a:ext cx="8919609" cy="3169970"/>
          </a:xfrm>
          <a:prstGeom prst="rect">
            <a:avLst/>
          </a:prstGeom>
        </p:spPr>
        <p:txBody>
          <a:bodyPr wrap="square">
            <a:spAutoFit/>
          </a:bodyPr>
          <a:lstStyle/>
          <a:p>
            <a:pPr marL="285750" indent="-285750">
              <a:lnSpc>
                <a:spcPct val="107000"/>
              </a:lnSpc>
              <a:spcAft>
                <a:spcPts val="800"/>
              </a:spcAft>
              <a:buFont typeface="Arial" panose="020B0604020202020204" pitchFamily="34" charset="0"/>
              <a:buChar char="•"/>
            </a:pPr>
            <a:r>
              <a:rPr lang="es-ES" dirty="0" smtClean="0">
                <a:latin typeface="Arial" panose="020B0604020202020204" pitchFamily="34" charset="0"/>
                <a:ea typeface="Times New Roman" panose="02020603050405020304" pitchFamily="18" charset="0"/>
                <a:cs typeface="Times New Roman" panose="02020603050405020304" pitchFamily="18" charset="0"/>
              </a:rPr>
              <a:t>Las muestras se conservarán codificadas: </a:t>
            </a:r>
          </a:p>
          <a:p>
            <a:pPr marL="285750" indent="-285750">
              <a:lnSpc>
                <a:spcPct val="107000"/>
              </a:lnSpc>
              <a:spcAft>
                <a:spcPts val="800"/>
              </a:spcAft>
              <a:buFont typeface="Wingdings" panose="05000000000000000000" pitchFamily="2" charset="2"/>
              <a:buChar char="ü"/>
            </a:pPr>
            <a:r>
              <a:rPr lang="es-ES" dirty="0" smtClean="0">
                <a:latin typeface="Arial" panose="020B0604020202020204" pitchFamily="34" charset="0"/>
                <a:ea typeface="Times New Roman" panose="02020603050405020304" pitchFamily="18" charset="0"/>
              </a:rPr>
              <a:t>A </a:t>
            </a:r>
            <a:r>
              <a:rPr lang="es-ES" dirty="0">
                <a:latin typeface="Arial" panose="020B0604020202020204" pitchFamily="34" charset="0"/>
                <a:ea typeface="Times New Roman" panose="02020603050405020304" pitchFamily="18" charset="0"/>
              </a:rPr>
              <a:t>cada muestra se le asigna un código de identificación, que será el utilizado por los investigadores</a:t>
            </a:r>
            <a:r>
              <a:rPr lang="es-ES" dirty="0" smtClean="0">
                <a:latin typeface="Arial" panose="020B0604020202020204" pitchFamily="34" charset="0"/>
                <a:ea typeface="Times New Roman" panose="02020603050405020304" pitchFamily="18" charset="0"/>
              </a:rPr>
              <a:t>.</a:t>
            </a:r>
          </a:p>
          <a:p>
            <a:pPr marL="285750" indent="-285750">
              <a:lnSpc>
                <a:spcPct val="107000"/>
              </a:lnSpc>
              <a:spcAft>
                <a:spcPts val="800"/>
              </a:spcAft>
              <a:buFont typeface="Wingdings" panose="05000000000000000000" pitchFamily="2" charset="2"/>
              <a:buChar char="ü"/>
            </a:pPr>
            <a:r>
              <a:rPr lang="es-ES" dirty="0" smtClean="0">
                <a:latin typeface="Arial" panose="020B0604020202020204" pitchFamily="34" charset="0"/>
                <a:ea typeface="Times New Roman" panose="02020603050405020304" pitchFamily="18" charset="0"/>
              </a:rPr>
              <a:t> </a:t>
            </a:r>
            <a:r>
              <a:rPr lang="es-ES" dirty="0">
                <a:latin typeface="Arial" panose="020B0604020202020204" pitchFamily="34" charset="0"/>
                <a:ea typeface="Times New Roman" panose="02020603050405020304" pitchFamily="18" charset="0"/>
              </a:rPr>
              <a:t>Únicamente el personal autorizado por el </a:t>
            </a:r>
            <a:r>
              <a:rPr lang="es-ES" dirty="0" err="1">
                <a:latin typeface="Arial" panose="020B0604020202020204" pitchFamily="34" charset="0"/>
                <a:ea typeface="Times New Roman" panose="02020603050405020304" pitchFamily="18" charset="0"/>
              </a:rPr>
              <a:t>biobanco</a:t>
            </a:r>
            <a:r>
              <a:rPr lang="es-ES" dirty="0">
                <a:latin typeface="Arial" panose="020B0604020202020204" pitchFamily="34" charset="0"/>
                <a:ea typeface="Times New Roman" panose="02020603050405020304" pitchFamily="18" charset="0"/>
              </a:rPr>
              <a:t> podrá relacionar su identidad con los citados códigos. </a:t>
            </a:r>
            <a:endParaRPr lang="es-ES" dirty="0" smtClean="0">
              <a:latin typeface="Arial" panose="020B0604020202020204" pitchFamily="34" charset="0"/>
              <a:ea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s-ES" dirty="0" smtClean="0">
                <a:latin typeface="Arial" panose="020B0604020202020204" pitchFamily="34" charset="0"/>
                <a:ea typeface="Times New Roman" panose="02020603050405020304" pitchFamily="18" charset="0"/>
              </a:rPr>
              <a:t>Los investigadores </a:t>
            </a:r>
            <a:r>
              <a:rPr lang="es-ES" dirty="0">
                <a:latin typeface="Arial" panose="020B0604020202020204" pitchFamily="34" charset="0"/>
                <a:ea typeface="Times New Roman" panose="02020603050405020304" pitchFamily="18" charset="0"/>
              </a:rPr>
              <a:t>que soliciten muestras al </a:t>
            </a:r>
            <a:r>
              <a:rPr lang="es-ES" dirty="0" err="1">
                <a:latin typeface="Arial" panose="020B0604020202020204" pitchFamily="34" charset="0"/>
                <a:ea typeface="Times New Roman" panose="02020603050405020304" pitchFamily="18" charset="0"/>
              </a:rPr>
              <a:t>biobanco</a:t>
            </a:r>
            <a:r>
              <a:rPr lang="es-ES" dirty="0">
                <a:latin typeface="Arial" panose="020B0604020202020204" pitchFamily="34" charset="0"/>
                <a:ea typeface="Times New Roman" panose="02020603050405020304" pitchFamily="18" charset="0"/>
              </a:rPr>
              <a:t> no podrán conocer ningún dato que revele su identidad. </a:t>
            </a:r>
            <a:endParaRPr lang="es-ES" dirty="0" smtClean="0">
              <a:latin typeface="Arial" panose="020B0604020202020204" pitchFamily="34" charset="0"/>
              <a:ea typeface="Times New Roman" panose="02020603050405020304" pitchFamily="18" charset="0"/>
            </a:endParaRPr>
          </a:p>
          <a:p>
            <a:pPr marL="285750" indent="-285750">
              <a:lnSpc>
                <a:spcPct val="107000"/>
              </a:lnSpc>
              <a:spcAft>
                <a:spcPts val="800"/>
              </a:spcAft>
              <a:buFont typeface="Wingdings" panose="05000000000000000000" pitchFamily="2" charset="2"/>
              <a:buChar char="ü"/>
            </a:pPr>
            <a:r>
              <a:rPr lang="es-ES" dirty="0" smtClean="0">
                <a:latin typeface="Arial" panose="020B0604020202020204" pitchFamily="34" charset="0"/>
                <a:ea typeface="Times New Roman" panose="02020603050405020304" pitchFamily="18" charset="0"/>
              </a:rPr>
              <a:t>Aunque </a:t>
            </a:r>
            <a:r>
              <a:rPr lang="es-ES" dirty="0">
                <a:latin typeface="Arial" panose="020B0604020202020204" pitchFamily="34" charset="0"/>
                <a:ea typeface="Times New Roman" panose="02020603050405020304" pitchFamily="18" charset="0"/>
              </a:rPr>
              <a:t>los resultados obtenidos de la investigación realizada con sus muestras se publiquen en revistas científicas, su identidad no será facilitada. </a:t>
            </a:r>
            <a:endParaRPr lang="es-ES" dirty="0" smtClean="0">
              <a:latin typeface="Arial" panose="020B0604020202020204" pitchFamily="34" charset="0"/>
              <a:ea typeface="Times New Roman" panose="02020603050405020304" pitchFamily="18" charset="0"/>
            </a:endParaRPr>
          </a:p>
        </p:txBody>
      </p:sp>
      <p:pic>
        <p:nvPicPr>
          <p:cNvPr id="16386" name="Picture 2" descr="http://institutoroche.es/images/consentimiento_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32073">
            <a:off x="8131942" y="4161260"/>
            <a:ext cx="4098241" cy="3039755"/>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1439874" y="4737467"/>
            <a:ext cx="6264653" cy="2031325"/>
          </a:xfrm>
          <a:prstGeom prst="rect">
            <a:avLst/>
          </a:prstGeom>
          <a:noFill/>
        </p:spPr>
        <p:txBody>
          <a:bodyPr wrap="square" rtlCol="0">
            <a:spAutoFit/>
          </a:bodyPr>
          <a:lstStyle/>
          <a:p>
            <a:pPr marL="285750" indent="-285750">
              <a:buFont typeface="Wingdings" panose="05000000000000000000" pitchFamily="2" charset="2"/>
              <a:buChar char="ü"/>
            </a:pPr>
            <a:r>
              <a:rPr lang="es-ES" dirty="0">
                <a:latin typeface="Arial" panose="020B0604020202020204" pitchFamily="34" charset="0"/>
                <a:ea typeface="Times New Roman" panose="02020603050405020304" pitchFamily="18" charset="0"/>
              </a:rPr>
              <a:t>En aquellos estudios en los que no se prevean resultados potencialmente útiles para su salud, y de acuerdo con el correspondiente Comité de Ética, las muestras y datos podrán ser anonimizadas, es decir, no habrá ninguna posibilidad de volver a asociar la muestra con su identidad.</a:t>
            </a:r>
            <a:endParaRPr lang="es-ES" dirty="0"/>
          </a:p>
          <a:p>
            <a:pPr marL="285750" indent="-285750">
              <a:buFont typeface="Arial" panose="020B0604020202020204" pitchFamily="34" charset="0"/>
              <a:buChar char="•"/>
            </a:pPr>
            <a:endParaRPr lang="es-ES" dirty="0"/>
          </a:p>
        </p:txBody>
      </p:sp>
      <p:cxnSp>
        <p:nvCxnSpPr>
          <p:cNvPr id="6" name="Gerade Verbindung 14"/>
          <p:cNvCxnSpPr/>
          <p:nvPr/>
        </p:nvCxnSpPr>
        <p:spPr>
          <a:xfrm>
            <a:off x="2419059" y="1413025"/>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134565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 b="1" dirty="0">
                <a:solidFill>
                  <a:srgbClr val="C00000"/>
                </a:solidFill>
              </a:rPr>
              <a:t>Donantes: ¿Qué muestras puedo donar? </a:t>
            </a:r>
          </a:p>
        </p:txBody>
      </p:sp>
      <p:sp>
        <p:nvSpPr>
          <p:cNvPr id="3" name="Rectángulo 2"/>
          <p:cNvSpPr/>
          <p:nvPr/>
        </p:nvSpPr>
        <p:spPr>
          <a:xfrm>
            <a:off x="2058955" y="1530420"/>
            <a:ext cx="8656090" cy="3539430"/>
          </a:xfrm>
          <a:prstGeom prst="rect">
            <a:avLst/>
          </a:prstGeom>
        </p:spPr>
        <p:txBody>
          <a:bodyPr wrap="square">
            <a:spAutoFit/>
          </a:bodyPr>
          <a:lstStyle/>
          <a:p>
            <a:endParaRPr lang="es-ES" sz="2800" dirty="0" smtClean="0"/>
          </a:p>
          <a:p>
            <a:pPr marL="285750" indent="-285750">
              <a:buFont typeface="Arial" panose="020B0604020202020204" pitchFamily="34" charset="0"/>
              <a:buChar char="•"/>
            </a:pPr>
            <a:r>
              <a:rPr lang="es-ES" sz="2800" dirty="0" smtClean="0"/>
              <a:t>Material </a:t>
            </a:r>
            <a:r>
              <a:rPr lang="es-ES" sz="2800" dirty="0"/>
              <a:t>biológico sobrante de las pruebas que, como parte del actual proceso asistencial, se le han realizado o se le van a realizar en este </a:t>
            </a:r>
            <a:r>
              <a:rPr lang="es-ES" sz="2800" dirty="0" smtClean="0"/>
              <a:t>centro</a:t>
            </a:r>
          </a:p>
          <a:p>
            <a:pPr marL="285750" indent="-285750">
              <a:buFont typeface="Arial" panose="020B0604020202020204" pitchFamily="34" charset="0"/>
              <a:buChar char="•"/>
            </a:pPr>
            <a:endParaRPr lang="es-ES" sz="2800" dirty="0"/>
          </a:p>
          <a:p>
            <a:endParaRPr lang="es-ES" sz="2800" dirty="0" smtClean="0"/>
          </a:p>
          <a:p>
            <a:pPr marL="285750" indent="-285750">
              <a:buFont typeface="Arial" panose="020B0604020202020204" pitchFamily="34" charset="0"/>
              <a:buChar char="•"/>
            </a:pPr>
            <a:r>
              <a:rPr lang="es-ES" sz="2800" dirty="0" smtClean="0"/>
              <a:t>Material obtenido </a:t>
            </a:r>
            <a:r>
              <a:rPr lang="es-ES" sz="2800" i="1" dirty="0" smtClean="0"/>
              <a:t>ex profeso</a:t>
            </a:r>
            <a:r>
              <a:rPr lang="es-ES" sz="2800" dirty="0" smtClean="0"/>
              <a:t>, como por ejemplo, extracción de sangre (controles)</a:t>
            </a:r>
            <a:endParaRPr lang="es-ES" sz="2800" dirty="0"/>
          </a:p>
        </p:txBody>
      </p:sp>
      <p:cxnSp>
        <p:nvCxnSpPr>
          <p:cNvPr id="5" name="Gerade Verbindung 14"/>
          <p:cNvCxnSpPr/>
          <p:nvPr/>
        </p:nvCxnSpPr>
        <p:spPr>
          <a:xfrm>
            <a:off x="2428295" y="1262798"/>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220181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2498" y="3746809"/>
            <a:ext cx="4228802" cy="2546061"/>
          </a:xfrm>
          <a:prstGeom prst="rect">
            <a:avLst/>
          </a:prstGeom>
        </p:spPr>
      </p:pic>
      <p:sp>
        <p:nvSpPr>
          <p:cNvPr id="2" name="Título 1"/>
          <p:cNvSpPr>
            <a:spLocks noGrp="1"/>
          </p:cNvSpPr>
          <p:nvPr>
            <p:ph type="title"/>
          </p:nvPr>
        </p:nvSpPr>
        <p:spPr/>
        <p:txBody>
          <a:bodyPr>
            <a:normAutofit/>
          </a:bodyPr>
          <a:lstStyle/>
          <a:p>
            <a:pPr algn="r"/>
            <a:r>
              <a:rPr lang="es-ES" sz="4000" b="1" dirty="0">
                <a:solidFill>
                  <a:srgbClr val="C00000"/>
                </a:solidFill>
              </a:rPr>
              <a:t>Donantes: ¿Cuáles son mis derechos?</a:t>
            </a:r>
          </a:p>
        </p:txBody>
      </p:sp>
      <p:sp>
        <p:nvSpPr>
          <p:cNvPr id="5" name="Marcador de contenido 4"/>
          <p:cNvSpPr>
            <a:spLocks noGrp="1"/>
          </p:cNvSpPr>
          <p:nvPr>
            <p:ph sz="half" idx="1"/>
          </p:nvPr>
        </p:nvSpPr>
        <p:spPr>
          <a:xfrm>
            <a:off x="1593314" y="1677653"/>
            <a:ext cx="6602832" cy="4351338"/>
          </a:xfrm>
        </p:spPr>
        <p:txBody>
          <a:bodyPr>
            <a:normAutofit fontScale="70000" lnSpcReduction="20000"/>
          </a:bodyPr>
          <a:lstStyle/>
          <a:p>
            <a:r>
              <a:rPr lang="es-ES" b="1" dirty="0" smtClean="0">
                <a:solidFill>
                  <a:srgbClr val="C00000"/>
                </a:solidFill>
              </a:rPr>
              <a:t>Ser agente activo en todo el proceso de investigación!!!</a:t>
            </a:r>
          </a:p>
          <a:p>
            <a:r>
              <a:rPr lang="es-ES" dirty="0" smtClean="0"/>
              <a:t>Intimidad </a:t>
            </a:r>
            <a:endParaRPr lang="es-ES" dirty="0"/>
          </a:p>
          <a:p>
            <a:r>
              <a:rPr lang="es-ES" dirty="0" smtClean="0"/>
              <a:t>Derecho a la información y derecho a no ser informado</a:t>
            </a:r>
            <a:endParaRPr lang="es-ES" dirty="0"/>
          </a:p>
          <a:p>
            <a:r>
              <a:rPr lang="es-ES" dirty="0" smtClean="0"/>
              <a:t>No </a:t>
            </a:r>
            <a:r>
              <a:rPr lang="es-ES" dirty="0"/>
              <a:t>discriminación </a:t>
            </a:r>
            <a:r>
              <a:rPr lang="es-ES" dirty="0" smtClean="0"/>
              <a:t>por negarse a participar en una investigación</a:t>
            </a:r>
          </a:p>
          <a:p>
            <a:r>
              <a:rPr lang="es-ES" dirty="0" smtClean="0"/>
              <a:t>No discriminación por características genéticas</a:t>
            </a:r>
            <a:endParaRPr lang="es-ES" dirty="0"/>
          </a:p>
          <a:p>
            <a:r>
              <a:rPr lang="es-ES" dirty="0" smtClean="0"/>
              <a:t>Participación </a:t>
            </a:r>
            <a:r>
              <a:rPr lang="es-ES" dirty="0"/>
              <a:t>en los beneficios de la </a:t>
            </a:r>
            <a:r>
              <a:rPr lang="es-ES" dirty="0" smtClean="0"/>
              <a:t>investigación: beneficio no directo; información sobre proyectos (la finalidad del estudio no es asistencial, pero eventualmente, “retorno de resultados”); no fines económicos</a:t>
            </a:r>
          </a:p>
          <a:p>
            <a:r>
              <a:rPr lang="es-ES" dirty="0" smtClean="0"/>
              <a:t>Asistencia </a:t>
            </a:r>
            <a:r>
              <a:rPr lang="es-ES" dirty="0"/>
              <a:t>sanitaria. Consejo genético </a:t>
            </a:r>
          </a:p>
          <a:p>
            <a:r>
              <a:rPr lang="es-ES" dirty="0" smtClean="0"/>
              <a:t>Integridad </a:t>
            </a:r>
            <a:r>
              <a:rPr lang="es-ES" dirty="0"/>
              <a:t>física y moral: consentimiento </a:t>
            </a:r>
            <a:endParaRPr lang="es-ES" dirty="0" smtClean="0"/>
          </a:p>
          <a:p>
            <a:r>
              <a:rPr lang="es-ES" dirty="0" smtClean="0">
                <a:solidFill>
                  <a:srgbClr val="000000"/>
                </a:solidFill>
              </a:rPr>
              <a:t>Derechos </a:t>
            </a:r>
            <a:r>
              <a:rPr lang="es-ES" dirty="0">
                <a:solidFill>
                  <a:srgbClr val="000000"/>
                </a:solidFill>
              </a:rPr>
              <a:t>ARCO (acceso, rectificación, cancelación y oposición) </a:t>
            </a:r>
          </a:p>
          <a:p>
            <a:endParaRPr lang="es-ES" dirty="0"/>
          </a:p>
          <a:p>
            <a:endParaRPr lang="es-ES" dirty="0"/>
          </a:p>
        </p:txBody>
      </p:sp>
      <p:cxnSp>
        <p:nvCxnSpPr>
          <p:cNvPr id="6" name="Gerade Verbindung 14"/>
          <p:cNvCxnSpPr/>
          <p:nvPr/>
        </p:nvCxnSpPr>
        <p:spPr>
          <a:xfrm>
            <a:off x="2419059" y="1413025"/>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56317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73031" y="2041028"/>
            <a:ext cx="3598269" cy="2452752"/>
          </a:xfrm>
          <a:prstGeom prst="rect">
            <a:avLst/>
          </a:prstGeom>
        </p:spPr>
      </p:pic>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8090" y="1722531"/>
            <a:ext cx="3312998" cy="2870372"/>
          </a:xfrm>
          <a:prstGeom prst="rect">
            <a:avLst/>
          </a:prstGeom>
        </p:spPr>
      </p:pic>
      <p:pic>
        <p:nvPicPr>
          <p:cNvPr id="3" name="Imagen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8562" y="3248384"/>
            <a:ext cx="3862673" cy="3152987"/>
          </a:xfrm>
          <a:prstGeom prst="rect">
            <a:avLst/>
          </a:prstGeom>
        </p:spPr>
      </p:pic>
      <p:sp>
        <p:nvSpPr>
          <p:cNvPr id="6" name="CuadroTexto 5"/>
          <p:cNvSpPr txBox="1"/>
          <p:nvPr/>
        </p:nvSpPr>
        <p:spPr>
          <a:xfrm>
            <a:off x="3966766" y="6262351"/>
            <a:ext cx="2308645" cy="369332"/>
          </a:xfrm>
          <a:prstGeom prst="rect">
            <a:avLst/>
          </a:prstGeom>
          <a:noFill/>
        </p:spPr>
        <p:txBody>
          <a:bodyPr wrap="none" rtlCol="0">
            <a:spAutoFit/>
          </a:bodyPr>
          <a:lstStyle/>
          <a:p>
            <a:r>
              <a:rPr lang="es-ES" b="1" dirty="0" smtClean="0">
                <a:solidFill>
                  <a:srgbClr val="00B050"/>
                </a:solidFill>
              </a:rPr>
              <a:t>www.redbiobancos.es</a:t>
            </a:r>
            <a:endParaRPr lang="es-ES" b="1" dirty="0">
              <a:solidFill>
                <a:srgbClr val="00B050"/>
              </a:solidFill>
            </a:endParaRPr>
          </a:p>
        </p:txBody>
      </p:sp>
      <p:sp>
        <p:nvSpPr>
          <p:cNvPr id="7" name="CuadroTexto 6"/>
          <p:cNvSpPr txBox="1"/>
          <p:nvPr/>
        </p:nvSpPr>
        <p:spPr>
          <a:xfrm>
            <a:off x="7951235" y="1638959"/>
            <a:ext cx="1873469" cy="369332"/>
          </a:xfrm>
          <a:prstGeom prst="rect">
            <a:avLst/>
          </a:prstGeom>
          <a:noFill/>
        </p:spPr>
        <p:txBody>
          <a:bodyPr wrap="square" rtlCol="0">
            <a:spAutoFit/>
          </a:bodyPr>
          <a:lstStyle/>
          <a:p>
            <a:r>
              <a:rPr lang="es-ES" b="1" dirty="0" smtClean="0">
                <a:solidFill>
                  <a:srgbClr val="0070C0"/>
                </a:solidFill>
              </a:rPr>
              <a:t>@</a:t>
            </a:r>
            <a:r>
              <a:rPr lang="es-ES" b="1" dirty="0" err="1" smtClean="0">
                <a:solidFill>
                  <a:srgbClr val="0070C0"/>
                </a:solidFill>
              </a:rPr>
              <a:t>Plat_Biobancos</a:t>
            </a:r>
            <a:endParaRPr lang="es-ES" b="1" dirty="0">
              <a:solidFill>
                <a:srgbClr val="0070C0"/>
              </a:solidFill>
            </a:endParaRPr>
          </a:p>
        </p:txBody>
      </p:sp>
      <p:pic>
        <p:nvPicPr>
          <p:cNvPr id="1026" name="Picture 2" descr="https://encrypted-tbn3.gstatic.com/images?q=tbn:ANd9GcQs0BsUlRpeM6WPhT8TN7MkzRJMZExAirKvSMNsSTKrTaLi22-Mz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450558" y="1853560"/>
            <a:ext cx="614308" cy="61430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fusiondigital.files.wordpress.com/2010/07/linkedin-icon.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37592" y="2008291"/>
            <a:ext cx="609600" cy="60960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data:image/jpeg;base64,/9j/4AAQSkZJRgABAQAAAQABAAD/2wCEAAkGBxQSEhQUEhQUFBUUEhgXGBcVFBUUFRQYFBYYFhcUFRQYHCggGBolHBQUITEhJSkrLi4uGR8zODMsNygtLisBCgoKDg0OGxAQGiwkHyQsLCwsLCwsLCwsLCwsLCwsLCwsLCwsLCwsLCwsLCwsLCwsLCwsLCwsLCwsLCwsLCwsLP/AABEIAP0AxwMBEQACEQEDEQH/xAAcAAEAAQUBAQAAAAAAAAAAAAAABAECAwUGBwj/xABCEAABAwIDBAcFBQUIAwEAAAABAAIDBBESITEFE0FRBiJhcYGRoQcyUrHBFEKCktFyssLh8BUjJDNTYqLxY5PzQ//EABoBAQADAQEBAAAAAAAAAAAAAAACAwQBBQb/xAAyEQACAgEEAAMGBQQDAQAAAAAAAQIRAwQSITETQVEiMmFxgfAjobHB0QUUUpEzQuHx/9oADAMBAAIRAxEAPwD3FAEAQBAEAQBAEAQBAEAQBAEAQBAEAQBAeV9GnV8VZtKCCYS/Z5w5lPUXwuZVuEgl3+b+owEYcx5oDttjdKoZ37pwkp58Ln7idu7lEbZN2JLaYSbWsTe6A3yAIAgCAIAgCAIAgCAIAgCAIAgCAIAgCAIAgCAIDg9rH7Lt6klzDK6lkp3fDvICJWOPaQcIQHWbW2LBVNDZ4w8BzXDVpDoziYcTSDkSTrxKA0ELK6hwtBNfB1W3e/DVNc+RzpZXuIwuYxvutGeg4XXaOWbvYXSGnrGB0EgdduLAerI1pcWtc+M9ZoOE2uM1w6bRAEAQBAEAQBAEAQBAEAQBAEAQBAEAQBAEAQHEe12BwomVTATJQ1MVS22pDH4XjuwuJPcgOuNfGId+Xf3W73mLUYMOPFl2ZoDi/aF0klZs+GroZmsjklixTGMPwQzdXehjxqHFmRHPRdI0U2b7NIjM2pqqqorJw5hLi5sTC6Jwcw4I8+q4ZAuIC4SO+QBAEAQBAEAQBAEAQBAEAQBAEAQBAEAQBAEBE2tQtqIJYX+7LE+M9z2lp+aA866L7el/seCnYL1QlNB/lumjidE7BeZrTcMEWG7tBcXQEieN2xiTI0v2W2CBjWYhJuJ3TZutIb7u5xEkmxLQBlYdRxoybOc7Y07KdxDqGokqp3SmNzRR+69sbnAlrY87XOpdwRo4megwyh7WuaQWuaHAjQgi4I8FwkXoAgCAIAgCAIAgCAIAgIFRtVjcm3eeTcwO92ivhp5vl8fMy5NXjjwuX8P5Ij66V2mGMfmd+norVixx75/IoeozS6pfmYnRuPvSSHudhHkFNNLqKK2pP3pMxmibxBPeSpLI/IreGPmW/ZGjQW7iV3xJMj4UV0XsY8e6+QfiJHkVxuL7SJpTXTf+zK3aMrNS2QdownzH6KDwQl8CxarLDtpkyn2ux2TrsP8Au0/Np52VM9NNdcmnHrMcuJcfP+TYArOayqA5TYPQeGmr6qtBDn1D7sFnNMQfnKLh1n4n9bNuSA6Sto45mGOZjJGOtdj2h7ThIcLtdkbEA+CA8/qujFdBHPSU7IainrJp3udM90f2aOXCNyALuebFxDgLAjMaX7ZFx5s7rZFNHDEyCIktgY2MXOJwDWgNBPHKyNM6mmTVw6EAQBAEAQBAEAQEesrGxC7tToBqe5WY8Upvgqy5o4lcv9GnlndLm84WcGjj3n73yWuMI4/d5fqedLJLLzN0vT1/kq2EDQWHbkAjl6sLGvJGTEBpmeajTfZPcl0VY26N0IpszBirsuUUgI13cFAOC4g1XRDq2Z/18lfjfBlzRV2Q3hXIyspS174j1T1fhOnhyXJ4Y5O+yWLUzxPjr0Oh2ftFkw6uR4tOo/ULz8uGWN8nr4NRDMuO/QmKo0BAEBgqMYw4AD1hiB4jS4PYpKvMjK+KM6iSCAIAgCAIAgCA1+19qNgbnm46DvyF/HhxV+DA8j+Bl1Opjhj8fv7+JzjZXPdjebuPPh2Zf19fR2qK2ro8Zzc5bpdmzoo79Y8Mgs+WVcI2YIOXtMlyRXtnYcVTGVGmcN3HkXNiA4Ljk2dUIryLmA8beC46OpPzLiuEuiLI/EctP6zVqVIzyludLoxCa3Eqe2ytZGiPI66tSook7dmB6mipkSYqxFMiLvnMdiYbEeCntUlTK1klB7onW7C2y2dttHjUaaa5c/8AvReVqNO8TvyPf0esjnjXmbVZjaEBQhAR6JoaN3ixFmvMXzF/BSly7IQpLbfRJUSYQBAEAQBARtoVgiYXO4acLlWYsbySpFOfMsUNzOJoRJWSGY+5chhOVyMi8D0HLNetNwwx2Ls+fhHJqp+I+vJ/v+xvKeic1tsrlwvxy7tLrNLKm7N2PTyjGuO/yNixgGQWZu+zaopKkXgLh0rZDpillte2o1UoxvsrnOui6RoLfVci2mSkk4mCKwNyRa3PnwVkraoohtTtvgiSPurkjNKVmFxU0VtmGQqaK5MhyuViKJMhylWIpkQjVuheJWXytiA4jmO0Kbgpx2srjllilviejbH2i2eMPaRoL2+fcvCz4XilR9XpdQs8NyJypNIQEUuY2UCxxyDXgcHDXXNS5cfkQ4UviyUokwgCAIAgCA47br/tUmC53YyNjbEOV+0jyA5r1cEfBjfmeFq5/wBxPb5L7/P9DdU8IY0NaLBoAAHABZJSbds3wiopRXkZgFEmXALhIuXAVQ6YalvVJtfieHipwfPZVlS23Rrny37hoOS0qNGJzssLl2iFlhcpURbL/szuX3S7vA5dqj4kSfgzf+rIsbQ54aTYE2PZ/NWSbUbRRBKU1FuiNWR4HOa5p0yudM8jcaqcHuSaZXlj4cnGS+RrJXLQkZJMhTZ3CsRRIz9C9rmCbduPVJP8x9R3dqp1mFZIX5mv+m6p4slPr7/+nqIN8wvnz65OyqAjVcpbhwsxXJBsCcORN8u5Sik/MhJtVSJKiTCAIAgCAgbbqt3EeBdkOy+p8rq/Tw3T+Rm1eXZjddvg0Gzo823FiSCfT9At2R8M8rDHlG8AWI9NF4XDpcFw6VQ6Y6qTCxx7PnkFKC3SSK8stsGzVxzvd1b3vln+q1OEY+1RgjkyT9i+yc2jDW3IxEA88/DiqHlbZrWCMY2+WUmpwOF2k9xaTll2aZLsZ38/1OTxJeVr818iG6jOJzdLC4v97lZXeKqTMzwS3OP2yyba7srAC3r+iR08fM5LWz8ka6urDIbkNB7Br3q/Hj2KkZM2Z5HbSLKisa6INdixsPVdkQRfQkm4/kuxxyjO10zk80J4lGV7l0zTyuWpIwSZDlcrEimTNRO8tfcZEEEd4zU31RCLp2j1vontETQNPEAeAPDwII8F89rMezJ8z7D+n5vExfL7/wDDdLKbyPWbyw3dtc720sefbZSjXmQnu/6khRJhAEAQBAcz0qkLjhaLlrDle1y7gT3Aea9DSRqN+p5Gvlc1FeS/UtptQe4qcyvHw0zcBZD0S4Lh0uC4dKoCFtKtEYta5OgOneVbhxObvyM2ozrGq7bNUyuI90Nb2houfNa3iT7PPWolH3aX0Br3/EfOyeFH0D1GR/8AY2lFVMfhzu8C2Ysf5rLkhKN+hvw5cc6t+0Zaiqja4BxAdbI20B5nwUYwnKNpcFmTLjhJKTpmN8sGuKO973u29x2rqjl9H+ZFzwd2vyOX2jK0yPLTcFxI8V6WKLUEmeJnlF5JOPVkWCIyODAQHHS+QJ5X5lTlLYrZVCDyS2p8sh1Mbm4g5pGH3rj3b5C/JWxadU+yjJGUb3Kq7+BgkppMBkwOwA2xWy/rtUlOO7bfJXLFk2b9rr1NI7rP73W9bKcuEQgraR6P0WZuJ3xjJjiSzkA4XIHc5p/MF5Oq9vHu80fRaD8PNt8n9/fzOxXlnuEeePE9ln2w3Jb8VxbnwUk6T4ISVtckhRJhAEAQBAcXX14NW6O2oc699AwhgFuOhXq441iR4Oad55ffXBNpxkO5QkWQRtIHXCzSVM3QdozBQJlQh01+2NpCFoAsXu0HIfEVfgw+I+ejJqtSsMaXb+7OcmrHPN3G5/rIBehHGoqkePPNKbuTLRKu0c3Fd6uUNxQyrtHNxbLOTmSSe03RRS6Ept8tmB0imkVuRnlhD4t5GM2ZSN5cpB2c+VlWpOM9svPr+C2UFPHvh2veX7/I1L5FpSMTkS5ukc2FguLsJNyLl17jrA5EAHRVLSY7fHZol/Uc1RV9fn8ztKeUvgY54BL42lw4HE3Md2a8qUVHI1HyZ9Bjm5YYyl20vzR590r2Y2CSJzBhYbA6kAtOtzzHyK9PT5XOLT7PD1eCOOcZRVL+Dq8WGRjuTvS4P0Wari0bk9s1L4nYLyT3yKwMdKXAkuY3AeQv1vNSdqNEFTlfmiUokwgCAIAgPG+k9Zg2g11yA3Dcg2NjI4u9CV7uNexX30fL5X+Lfx/c9AiWORviS4HWVUlZpg6JgVRei4Lh04rpJJ/iH2N8m+HVGQXraVfhI+d18l/cP6foa8Sq+jLuLhKuUd3Fd6lDcUMqUNxY6Rdoi5GJ0ikkRcjPsvaG6la4+6eq8c2uyOXr4KGbFvg0u/L5lmmz+FlUn10/kx0h2ZuC0tdijkF2H6E8ciLHiuabN4qaaprs7rdN4DTi7i+mYuj2yTUyZ3Ebc3G2ROXUvzKlqc/hR47f3ZHQ6R6ifPurv+DvZnctAvHij6Sbs0fSOh30D2AZ2xN/abmB45jxWnDPbJMxanH4kHEiwvJjbe4LDgPey7D56q1dlL907l0lml2Zs29hmTlwC8euaPor4stpM2h2EML+sR2nn2rsu6OR6uqszKJIIAgCAIDxDp621Wf2B6PePovcxP2UfMZ17b+/M63oRtEzU9nm7o3YL8SLAtJ8DbwVGaNPg06eTlHnyOoYs7NkSRG5VtF0XRmBUGWHnW3GPZPIH6lxdloQ43FvDLwXu6dxljW0+T1cZwzyU+7v6PohiVWUUbi8SpR3cN6lDcUMqUNxYZV2iO4xukXaIuRidIpURcjPS7RbYRzl7oQ7FhaRiaRf3L6A3II7earnifvQpSLsWdOseW3Dul2n8P3/AJOl2Dtvfy7mKIRwMjJtqTmAMR4anLjnmV52fA4R3ylcmz29Lqlll4eONQSOiesqNzIVW4gZfE0eBcAfmrYlEyJU6K6BmmdQQ4uZhcA1t8XEkjLD2Z3Xlcc2e9zxXRJUSYQBAEAQBAeO+1Onw1DXc8Y9Q8fvlevglcEfP6qNZZL4/ryYegm3GQuMTxYSvFn8nWsA4ctM+F8+yeWDkrRXgmoOn5nprCsTPRiZmlQZajK0qLJo0nSrY5naHx/5jAcvjbrhvz5d5WrSahYnUun+Rg/qGjeeKlD3l+a9P4OCDje1nAjUEEEd4XsXFq7PmnGadNO/kZ6SnklNo2OeewE27zoPFRnOEFcnRPHjyZHUItlKljo3FjwWuGoOouL/ACK7FqSuPRHJGWOTjNU0YTKpUQ3FplXaObjE6Zdo5bMRkJyCN0FFswOcotk0j0DoLs4xwukcLGUiw44G3sfEknusvK1mRSntXkfQ/wBOwPHjcn2/0OgeVmRtkRpVZEokRmsxPa3m4D1zVjdRbKordNL4nUU8DWNwtFh8+0nivLbbds9yMVFUjKuEggCAIAgCA8/9rGzsUO8AzbZ/5Mnf8XX/AAr0NJL2WvQ8nXwqal6/seTRvW1M81o73oH0kIc2nlJLXZRuOrT8BPI8ORy45U5sdrcjRp8rT2P6HorCsbPRRlaVEmi8FRJFwK4SKgoCHXUkBDpJY4zZhxOc0E4Wi5z10VkJ5FUYtlGXFhdzyRT47a8jx7eFfRWfGbQXpZ3aW4lyzqRKlpMMDJsYu95aGD3rN1eTwzVXiXNwrrzNLwViWS+318vM2fQzY/2iXG8XiizN9HO+63tHE+HNUarNsjS7Zq0GmWSe6S4X6npDivLR7zMDypoqkyLKVbEokzJsWLFNfgwE+JyHzPko6iVY69SzRx3Zb9Do15x64QBAEAQBAEBA25RiWFzSL5XtzysR4gkK7BPZMzarHvxuu1yfO+0qQwTPid912R+Jpza7xFl6iZ4jRveglEJqplzYRf3tuJLCMIH4i0lcySqJ3FC5/I9gY5Y2j0UzK0qDLEzICok0y4FcOl10OlCAcjmD6oDyzphsYUsowX3cgJbfPCR7zL8bXHgV7OmzvJHntHzWu0iwz9np9fwaDEtNmLaXQvGJuIEtxAuA1LQbut4XUZPjgnCKtX0WTNwki4dY2uMwcyAfG11zdaJPHTo9K6BPBo22tcPfe3PFx7bW9F5eq/5Ge5oaWFfU3jn/AMxxtnb5ehVSRobMEjlNIqkyJM9WxRRJm72FT4Y8R1fn4cP18Vi1M9069D0tFj247fb+0bJZzYEAQFkr8IJ5LqVujjdKzkeknTc0kgj3GPEwOB3lhmSLe7rl6ha8Wk8RXZ5+o1/gy27b+pO2x0mNLHvJYgQXho3cmLMgm5xNbYZKOPTqbpMtzat4o7pR/wBP/wAGwelJqm42w4WBxaSZBiuADk21iMxx5rmXTeG6sYNX4qtRpfM2P9qHO0ZNjb32a+faq/C+Jd4vojyn2jQxSTdW8UrLXDhcFjxitibcZE5d5C9PFGUoJni55Qhka6LPZ5siZs++DcUQa9heCPesDhwk35Z2UcrUfZbJYIuftRXB3Ndt6GBwbMXMJFwC0m4uRfLuKrjjc1cS2eWON1LgkbI27DUlwicXFgBN2ubre2oz0UMmKUOyzFmjk90nvq2t1v8AkcfkFDa2Xb67/Rlv9qR8XEd7Xj6J4ch4sfuyo2tD/qN8bj5rnhT9B40PUqdqwjMyxjveB808KfozvjY/8kcZ7R9qRPbCxjg91zIHNILcBu21xqSR/wAVr0cJRbb+R539RyRnGMVz5/Q4UvW6zy9pXPUA+RXNxJQZVspwlgaSXPYRkSeqHjCB24x5KLfNk1Hivl+/8nd7Mlds2gL52Xe6W4ZexBeA1oceGTST5arFP8XJweljvDi9pE3opLJJG+om96oeCBnZrGjCwNHLU+N1yaSdLyJY22t0vM2z3okckylFTb2QD7ozd3cvFdyT8ON+fkMOLxZ15eZ1IC8s9sIAgCAtkbcEcwup0zjVqjzHp5BidTO/8m7P4i0j5OXq6d0pI8TWxtwfxo2/S6PeUkw+FuMfgIcfQFVYeJov1S3Ypf7/ANEPoEbUvfK8/IfRT1PMyvRcYvqyR0Y2njkq2392oJHcepl/6/VRzY6UX8Ceny7pTXx/8/Y5v2iRWqGP+OK3ixx+har9K/ZaMevX4ifqv0On6EtwUcf+4ud5uNvQBZ9RzkZt0fGFGl9pMN9zJ+0w+jm/Jyu0r7Rm/qCvbL6EL2dPIqX20MJv4Obb6qeq9z6lehvxH8j0TerBR6240PRzbm+qq2O+THswdwG7d/yYD4qeTHSRVhy7pSXodHvFVRfZ5l7QorVd/jiYfK7f4QvR0r/D+p42vX4t/BGrq9nn7JHUtNw17onj4TiLmEdlnW8lPfU3H6lXh3jU/p/B1ns82UwwOlkY1xkf1cTQ6zWZZX0u7F5BZdRke6kzfo8Mdm6S7OsNFF/ps8lRvn6mvwoeiOa6dUoZTh8XUIkAcWki7XAi3nhWjTzbnUjHrcajjuKrk0ezdmy1sNOwvAghkfvAScTjixAAfsvte+Vyrcj2zb9TPiTnjSfSO7JAAAyAFgBoANAFQkaGyyJmMkXIAHDVdnLahih4kuei+PZ4b7sszb8n2v6Kp5G+0maY4FH3ZNfUv+zv4VE3i4H6Lm6P+KJbJf5sru5eFQ/xa0pcP8UNuT/N/kbXZLJA07yTeXORLQ0jnpqs+Vxv2VRpwqaXtOycqi4IDiOmlJcNsPdqoHjudK1p9HlbsUuLPPzwt18bM7yHukjOhjHk/E0/ILvxOPng1PQkFlGzFq18od3ske0/uqeR7pWVYI7IUc30LrrVdif85rx+L3x8nea06iPsfIw6Of4j+JtPaQ20UUnwyFv5m3/gVWnlTaNGthuimdHspm7p4mn7sTAe/CL+qpm7k2aca2wS+Brum0OKkcfgc1/rhPo4qzA6mU6uO7G/gan2dR/5z/2Wj1J/hVmpfSKdDGtzOs2hVbqJ8h+4wu7yBkPOyzxjbSNs57YuXoeb9BKwsr2g3O9Y9h77by58Y/VX6hcGLSSqR6tjWSj0rOG9o8fWgfza9vkWkfvFbNL00ebr1zF/Ms6K0DaqjqKdxLf7xr2uH3XFuR7uoQewlM7cZqRHSpTxyi/U7PZtMIYo4hoxgb32GZ8TcrJLl2elFbUkiTjXKJWanpVFjpJhyZi/IQ/+FWYeJoo1K3YpfL9DnfZ9U5TM7WuHiCD8mrXmj0zztNKk0dS5xJsMyVVwlbLuZOkSoY8Atqb5rPOW52bcUPDVeZlxqNFtjGlCzJTML3ADx7Aoye1WSitzo3bRYWHBZTWVQBAaPpBGLtJ0I9WkEfTyWrT8poxal7Wmc19ptVkc48P8X9d60UZ93Flau0NNPblM8d8jnv8Am9ShG5IryZKg69DzvZkjm1FOW67+MDtxODSPIlas3uswab/kVHfdOKPfUjmjXeRW8ZGtPo4rDF07PVnHcqNhtuXDC4jsA/MPouLsk+i7acO+p5Gj/wDSJwHe5pt62XU6dnJLdFo0Ps1Z/g8f+pK53lZn8JUsjtlWCO2Jn6d1eGnDBrI8D8LesfUN81Zp43K/Qq1k6x16mg9ndHeokmOkbMI/akOZ8GtP5lPNzwU6d1yeiXWQ9I5X2iN/w7HfDKB4Oa76gK/A6kZNZG4L5mt9m9T/AHkzecbT+V1v4ip6h2kVaONSZ3l1lPQLI5Q4XBvmR4tJaR5ghBYlZiaWnRwIPiLLq4D5VHnnQwkVJjJsXMc097SHfwlbs0ko2ePp4Nz2npEDQwZa8+JXmyk5vk9nHCONcFt1M4LoBdAbvZ1Phbc6nXs5BZckrZrxR2olqstCAxSTAdp5BdUWyLkkazaDXSkNtaxuOfiVoxy8PlGbNDxfZZrqjo1G1xkdI4vt1RkBcCwytcqS1EnK6IPTRjBxs5zbsMz4XsZG9znWFmtLvvC+nYCvRjPF3uR5M8WbrayD0e6G1DZ4ZZWtY2N+PCXAvNvdsG3GttSs+fUwlFxiaNLo8kZqUlR19UwElp0uD5EEfRVQ5imaZupNGn6SzdRrebr+Q/mFOjl2TNkT4oWHkLfly+iUc3GLYFHuIGx6YXSeTpXuHoQuUNyOS6cVeOcMGkbAPxO6x9MK14I1GzztVPdOvQ2HRWQQwC4N3uLye/IegCrnNbmmShF7UzraWYPaHNNwfpks8uz0cbuKNJ09jvQzH4cDvJ7b+l12DpnMquDNb7MaO1O+Y6yvsP2Y7t/eL13JK2RwQ2qzrp5gxrnuyDWlx7mi5+SglZa3Ss0PQSsMtMXHXfy373u3h/fUsipleGW6NnRKBaeZCTcbVtw+028Jv/otTe7F9Dz1Hbnv4/qenErHFeZ6LKKRwICXs2nxOudG+p4BV5JUqLcUbdm7Cymoqh0tc266cosc22gzXe+znXRiZCeGV9TxXXJEVFkSeEE2aLnmdT/JWJ+bK5RvhE6lpgwWGp1PNVSlbLYx2ox1MrRr6LsYtnJSSNFXDE64yWvHLaqZgzQc3aNZW7Dlmc0khrQNdSbngPALs80fIY8M65LhSinaGgkgkm555XVuF77KNT7DRQ1I5q/wzN4p5zM8zzkjWWTLsBOXkLeSu92PyMvM5fM6yWKwAAyAsPBedZ6LVG26OydRzfhdfwcP1BRl2J8UXdKYi+jqWgXJp5LDmQwkDzAXC0z7FotxBFF/pxtae0gdY+JuUBqendfu6YsB60pw/hGbj8h+JXYY3K/QzarJthXqV6EUe5p8BycTjd3uH0AA8FXN2yeDiNHRXUS6zyv2gExbQa9oN3NieLcS1xbYdvUCsi/Zoz5I+3Z6oSqkjQ2LrosqxpJAGpXHwrOrl0joKaENaAP+zzWOUrdm2MdqozqJMIAgCAtcLrqOMsay3el2cSoseHOUlSOO2WGna0XOZ5Lu5vo5tS5ZEFPiN3acf0U91KkV7bdsVFRwaEjD1Ep+hqK6Fzvf8Lq6EtvuszZIbveRr/7H3uJuJzQQQSNc8sr8Vf8A3ckuUmZ/7OMnxwSKPYUUItGwDmTm497lRLLKfbL4aeGNeyiypouxFI5KBi2dFgeeRHy/oqadkEtpsrrtErGJKFnFbQd9rrsOscOR5HCbu83WHcFo/wCPF8WYX+LnryX3+p1tK0DRZE+TdVIkYlOhZyfSLZm+2lQOIu1rJXu7oSws/wCcjfVB2rOsxJQsYkoWbbZFNljPHTu5rNmn/wBTVghxuZtAFnNRVAEAQBAEAQBAYpWXUkyLRi+z3XdxHYVMLWi9s0ts7tSNbPGSblXRdGeSskU9Jhb2nMquUrZZGFIPgSw4keWEDVSTbIuKRAnaOA8VbHgomr4MBurlJFDhIw1cjwx27Bc+1mj/AHHIE9g1PYFO49tlb39JckLY2wRTt1xPd7zuZ5DszKpy5t7+Bbh06xL4+ZsxHZVxftIukvZZbvFr2mPeUxC9+IBF+Nja49B5JtG8rvE2jeSdnwGR4bw1J5BV5ZbI2W4YvJKjqWtsLDgvNPWSoqh0IAgCAIAgCAIAgCAxSsupJkWjGyHNdcuCKjyZnEKKJsjSvPDJTSINkV8V1NMqaKtoOLsh6rjyeh1Y/UiPhViZU4krZtLqfBQySLcUPMlOogVXuLNiIdVTNbqR3cfJSTb6ISil2c1JibwK9WE4S8zxJ4px8jF9oVuwp3D7Qmw7uOx2JSbuPP3nZns5Dw/VePqMm+fHSPd0mHw4c9vs2KoNQQBAEAQBAEAQBAEAQBALICxzF2zlFm6XbOUXsjAXGzqVFlScrc12PZyXRBcxW2U0TYyGNF1U7ky1VFEWescfdy+asjBeZXLI/IgPbfVWFTMclObXtkhyvMhzUTXaj+u9TjlnDplUsUJdoybG2SzfAkk4RiAOlxp+qnl1c3Bx9fM5h0kFkUvQ6xeeemEAQBAEAQBAEAQBAEAQBAEAQBAEBilbdSRFmEsUrI0Y3tXURaLRATou7qObbJEVGBrmfRQc2TWNLsi7RNzbgFPHwiGTl0QXMVhTRJ2U2z/wn6KGTosxe8bhUGkIAgCAIAgCAIAgCAIAgCAIAgCAIChCAtLF2zlFBEEsUZFw6CUBrJG3JKuRQzE5ilZGjLQCz/AqM+iWP3jZqkvCAIAgCAIAgCAIAgCAIAgCAIAgCAIAgCAIC2TRdRxkZzFOyFGJzF2yNF1M3rJJ8HYrknKotCAIAgCAIAgCAIAgCAIAgCAIAgCAIAgCAIAgLCxds5Rjcxdsi0Uibmut8BLkkKBMIAgCAIAgCAIAgCAIAgCAIAgCAIAgCAIAgCAIAgKYUOFUOhAEAQBAf//Z"/>
          <p:cNvSpPr>
            <a:spLocks noChangeAspect="1" noChangeArrowheads="1"/>
          </p:cNvSpPr>
          <p:nvPr/>
        </p:nvSpPr>
        <p:spPr bwMode="auto">
          <a:xfrm>
            <a:off x="155575" y="-2819400"/>
            <a:ext cx="4619625" cy="58864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descr="http://www.cerveto.com/wp-content/uploads/sites/6/2014/11/webprofesional.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53835" y="5483627"/>
            <a:ext cx="734727" cy="936209"/>
          </a:xfrm>
          <a:prstGeom prst="rect">
            <a:avLst/>
          </a:prstGeom>
          <a:noFill/>
          <a:extLst>
            <a:ext uri="{909E8E84-426E-40DD-AFC4-6F175D3DCCD1}">
              <a14:hiddenFill xmlns:a14="http://schemas.microsoft.com/office/drawing/2010/main">
                <a:solidFill>
                  <a:srgbClr val="FFFFFF"/>
                </a:solidFill>
              </a14:hiddenFill>
            </a:ext>
          </a:extLst>
        </p:spPr>
      </p:pic>
      <p:sp>
        <p:nvSpPr>
          <p:cNvPr id="9" name="Título 8"/>
          <p:cNvSpPr>
            <a:spLocks noGrp="1"/>
          </p:cNvSpPr>
          <p:nvPr>
            <p:ph type="title"/>
          </p:nvPr>
        </p:nvSpPr>
        <p:spPr/>
        <p:txBody>
          <a:bodyPr>
            <a:normAutofit/>
          </a:bodyPr>
          <a:lstStyle/>
          <a:p>
            <a:pPr algn="r"/>
            <a:r>
              <a:rPr lang="es-ES" sz="4000" b="1" dirty="0" smtClean="0">
                <a:solidFill>
                  <a:srgbClr val="C00000"/>
                </a:solidFill>
              </a:rPr>
              <a:t>Dónde encontrarnos</a:t>
            </a:r>
            <a:endParaRPr lang="es-ES" sz="4000" b="1" dirty="0">
              <a:solidFill>
                <a:srgbClr val="C00000"/>
              </a:solidFill>
            </a:endParaRPr>
          </a:p>
        </p:txBody>
      </p:sp>
      <p:cxnSp>
        <p:nvCxnSpPr>
          <p:cNvPr id="13" name="Gerade Verbindung 14"/>
          <p:cNvCxnSpPr/>
          <p:nvPr/>
        </p:nvCxnSpPr>
        <p:spPr>
          <a:xfrm>
            <a:off x="2419059" y="1223456"/>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1960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r"/>
            <a:r>
              <a:rPr lang="es-ES" sz="3600" b="1" dirty="0">
                <a:solidFill>
                  <a:srgbClr val="C00000"/>
                </a:solidFill>
              </a:rPr>
              <a:t>Investigación biomédica: conceptos básicos</a:t>
            </a:r>
          </a:p>
        </p:txBody>
      </p:sp>
      <p:sp>
        <p:nvSpPr>
          <p:cNvPr id="3" name="CuadroTexto 2"/>
          <p:cNvSpPr txBox="1"/>
          <p:nvPr/>
        </p:nvSpPr>
        <p:spPr>
          <a:xfrm>
            <a:off x="1922332" y="1370005"/>
            <a:ext cx="8731405" cy="1754326"/>
          </a:xfrm>
          <a:prstGeom prst="rect">
            <a:avLst/>
          </a:prstGeom>
          <a:noFill/>
        </p:spPr>
        <p:txBody>
          <a:bodyPr wrap="square" rtlCol="0">
            <a:spAutoFit/>
          </a:bodyPr>
          <a:lstStyle/>
          <a:p>
            <a:r>
              <a:rPr lang="es-ES" dirty="0"/>
              <a:t>«El objetivo fundamental de la investigación en el ámbito de la salud es profundizar en el conocimiento de los mecanismos moleculares, bioquímicos, celulares, genéticos, fisiopatológicos y epidemiológicos de las enfermedades y problemas de salud, y establecer las estrategias para su prevención y tratamiento» </a:t>
            </a:r>
            <a:r>
              <a:rPr lang="es-ES" dirty="0" smtClean="0"/>
              <a:t>(</a:t>
            </a:r>
            <a:r>
              <a:rPr lang="es-ES" baseline="30000" dirty="0"/>
              <a:t>1</a:t>
            </a:r>
            <a:r>
              <a:rPr lang="es-ES" dirty="0"/>
              <a:t> Plan Nacional de Investigación Científica, Desarrollo e Innovación Tecnológica, 2004-2007. Ministerio de Ciencia y </a:t>
            </a:r>
            <a:r>
              <a:rPr lang="es-ES" dirty="0" smtClean="0"/>
              <a:t>Tecnología)</a:t>
            </a:r>
            <a:endParaRPr lang="es-ES" dirty="0"/>
          </a:p>
        </p:txBody>
      </p:sp>
      <p:sp>
        <p:nvSpPr>
          <p:cNvPr id="4" name="CuadroTexto 3"/>
          <p:cNvSpPr txBox="1"/>
          <p:nvPr/>
        </p:nvSpPr>
        <p:spPr>
          <a:xfrm>
            <a:off x="1319483" y="5711003"/>
            <a:ext cx="9937103" cy="707886"/>
          </a:xfrm>
          <a:prstGeom prst="rect">
            <a:avLst/>
          </a:prstGeom>
          <a:noFill/>
        </p:spPr>
        <p:txBody>
          <a:bodyPr wrap="square" rtlCol="0">
            <a:spAutoFit/>
          </a:bodyPr>
          <a:lstStyle/>
          <a:p>
            <a:pPr algn="ctr"/>
            <a:r>
              <a:rPr lang="es-ES" sz="2000" dirty="0">
                <a:solidFill>
                  <a:srgbClr val="008000"/>
                </a:solidFill>
                <a:latin typeface="Adobe Caslon Pro Bold" panose="0205070206050A020403" pitchFamily="18" charset="0"/>
              </a:rPr>
              <a:t>L</a:t>
            </a:r>
            <a:r>
              <a:rPr lang="es-ES" sz="2000" dirty="0" smtClean="0">
                <a:solidFill>
                  <a:srgbClr val="008000"/>
                </a:solidFill>
                <a:latin typeface="Adobe Caslon Pro Bold" panose="0205070206050A020403" pitchFamily="18" charset="0"/>
              </a:rPr>
              <a:t>a </a:t>
            </a:r>
            <a:r>
              <a:rPr lang="es-ES" sz="2000" dirty="0">
                <a:solidFill>
                  <a:srgbClr val="008000"/>
                </a:solidFill>
                <a:latin typeface="Adobe Caslon Pro Bold" panose="0205070206050A020403" pitchFamily="18" charset="0"/>
              </a:rPr>
              <a:t>investigación biomédica </a:t>
            </a:r>
            <a:r>
              <a:rPr lang="es-ES" sz="2000" dirty="0" smtClean="0">
                <a:solidFill>
                  <a:srgbClr val="008000"/>
                </a:solidFill>
                <a:latin typeface="Adobe Caslon Pro Bold" panose="0205070206050A020403" pitchFamily="18" charset="0"/>
              </a:rPr>
              <a:t>constituye un </a:t>
            </a:r>
            <a:r>
              <a:rPr lang="es-ES" sz="2000" dirty="0">
                <a:solidFill>
                  <a:srgbClr val="008000"/>
                </a:solidFill>
                <a:latin typeface="Adobe Caslon Pro Bold" panose="0205070206050A020403" pitchFamily="18" charset="0"/>
              </a:rPr>
              <a:t>instrumento clave para incrementar el bienestar social y mejorar la calidad y expectativa de vida de los </a:t>
            </a:r>
            <a:r>
              <a:rPr lang="es-ES" sz="2000" dirty="0" smtClean="0">
                <a:solidFill>
                  <a:srgbClr val="008000"/>
                </a:solidFill>
                <a:latin typeface="Adobe Caslon Pro Bold" panose="0205070206050A020403" pitchFamily="18" charset="0"/>
              </a:rPr>
              <a:t>ciudadanos</a:t>
            </a:r>
            <a:endParaRPr lang="es-ES" sz="2000" dirty="0">
              <a:solidFill>
                <a:srgbClr val="008000"/>
              </a:solidFill>
              <a:latin typeface="Adobe Caslon Pro Bold" panose="0205070206050A020403" pitchFamily="18" charset="0"/>
            </a:endParaRPr>
          </a:p>
        </p:txBody>
      </p:sp>
      <p:sp>
        <p:nvSpPr>
          <p:cNvPr id="5" name="AutoShape 2" descr="data:image/jpeg;base64,/9j/4AAQSkZJRgABAQAAAQABAAD/2wCEAAkGBxQTEhUTExQWFhUXGB4aGBgYGB0fIBocIB8bHx4cHh4gICghHB0mHhwcJTEiJSkrLjAuIB8zODQsNygtLiwBCgoKDg0OGhAQGzIkICU0Lzc0NCwvLCwsLC80LCwsLSwsLCwsLCwsLCwsLCwsLCwsLCwsLCwsLCwsLCwsLCwsLP/AABEIALYBFAMBIgACEQEDEQH/xAAcAAADAAMBAQEAAAAAAAAAAAAFBgcAAwQBAgj/xABFEAABAwIEAwUGBAUCBAQHAAABAgMRACEEBRIxBkFREyJhcYEHMkKRobFSwdHwFCNicuGC8RUzkqIkQ7LSFjREU4Ozwv/EABoBAAMBAQEBAAAAAAAAAAAAAAMEBQIBBgD/xAAxEQACAgEDAwMBBwQDAQAAAAABAgADEQQSIQUxQRMiUWEUMnGBkaGxI8HR8CQzUuH/2gAMAwEAAhEDEQA/AOVtgpNmAP7cQB//AFW999cBKk6Rv74XPqK5v/w4Q+SoP/7K8SBySEeCSSPmSfvU698LgT3ArVm3Ecj/AH5jdwtiktNnS2txxW+kbDlJJAppy/MA4lR0qSU+8lQuOfr6VOsMlTrejUQm1gY2P3kUd4dWrtVIJMKQUk9CO8Ntufzo9VmAAJC1mnZndz/fM7eJsX2jCxoskg6taZSZAuncSD9amGNUdQbgDSSQYudV7mqHnOGbSh4JB1G5KlTJTAH0SB5RSzh8Iha++kKgHf0+darb/kgfMW1enLdOfJxg5/EfEI8FEpU42YkaSSLifPbmKI49Z7U6rgRE9CP8GtbC9HugJgqgAQOXKtuLeUsQqDBjbwn1vW9T0+z1TavIkjpevqpwhGBn9jCGSmVKUkbJVe5uojrN/wDFFHGmzfQhZHO0g23HpzqY47O8SXTg8IpWpRAJQTN94/DHNXS1qL4D2WuQVOYrQpQ73Zg3PiSRqode4jtL91dYbJIA8RxXmDZ7utMgX7wsAfPekvPczDq+77qZA8fGgvEHs7xOFSXm1h1KbnRKVgczHMDwNCsuzc2S5F9lD8/1pW6pi+4yn02uncXBz/aGMTnruGQS24pKlWEH6xtWrgXIE4h4YjEuNhlKySHFAFxe8EE+7JuecGgHEL0ulPJIA9Tc0b4NWotKA0gpcSQoi8WKk+StqLV7VyYv1D+rcVQcy14LBsoALTbaehQlI+oFL3GDWGxrKsOo9+5ac0K0pcgx34032Imvjhd2e0bOmFJKgkWAvBgUUZYKXCpT6zMQjYCCfMQZvYbCIpgPvWRnqet8SMcG4pTWK7NVg5Lah43j5G3rTopuFQbbf70s8eZe1hMQ0pkkqOp1YJnvdoSPIRypwxaQ4lLqDIIB9Dt966azZUcd1/iapvFWoHgP/PiFslxiUKOjSUkadXj1Mfbyo7hsQkFKO0SpSr6bT4kDeBSdk4cLgQ2pSdW8KKfM25xTjh8C2zK7lUXUolSj4Sb+lDpPENq1VW58xN49xup5LQ2bEnzV/gV3cKcN60B16dKrpRtI/EfPpS825/FYxMg/zHRM/hm4/wCkVVgABawFCsrYNlh3nb+q1/Zlo0x/E/WaWMA2gQlCU+QH3rVj8tbdTpWmRvuQQeRBB3rpKr1mqa2wZMESJZuxknMl/GOXqwrD4JBSodwgQYUoC8c7xShwWofxjaonSCR5xA+9Un2tMk4HV+FxM+RMf+rTUs4YxGnEo8ZT6kVqy02DJhem0ioMR2JlcOYPjUo6k6SLGCFi0yNIKDuBHSujOy4uWwgraV3VAQBpIuTYlXkI3pfKyoQVGD1JMf4puwOICkDSoKAAGocyBFcqcsZVu04rAI5kzyDiN7CJfwaT7jqtJIuBMEeFxPmTX1g80W24Vp0qIkyob+MEjrQE4vXjcQofGtYHiNVvsDRTDtBR5giPHz+vLzpa5iD3l7R00ikuVHOczrzDN3n4KlQQbBKQIHmL+lL/ABS286hCQkr0mZETtE8jfpVJwPCqSkFwqBNykQLnxr3HcJNxLalJPQ3FbRbh7hEr9Zp3U0rwJGuHsYtp7TZOux1SPLlINPWDcAX31FIHxQVT4QLjzoLxdlHdUSIcbvPUC5Hja4olwnmCSllxY1kC4OxiRPnN6+c7/dj8YGgGoGvv8R4RnzkCGnV/1BDifoRWURZxClgKSix2kgfabVlNDOODJpsrB5T95M8TwNjG0lSSlcfClV/QECfKuPKsZr1JVZSfqKpuJdxClkNu4dv8KVArUehI1CJ8AfOp5nOBU3jlKKQkqTrWEyUhSpkAxsSCRN7+FLahBtzKmi1VnqBSZ04J4pJg0xZFiSCpUrATdcECR4ydt6VmQdVq++IFacK4FC6ilIkf1Sr6A/Oh0MOMxrWD706uKePGFoU3hW1EmBrUIEDeDMnYUs4ZnMXO+2l+D+FECPUVQvZ7k7DTKXlpRrKQStZHdnkJ2i31pxZzNhUhDrR07hK0mPODanUTJ3eZEtsIU1Ht+0juEzvEsLDeLQqFW1KTpInntBFPWc5a6zhnn1KSjs0KWJMz3SBt4+dbeLMxwTzamHViVbHSqx5EECgfG+OX/wAEwqVHvr7JKv6tIJ+R0g00L3CkZk59BUzowHc9oB9nSgkurCldt3QNKQo6TJVY2uQJ8hVLyDN3HF6V6oIMakBJBE8xYyBO1pFSDgzHFp+xIJEAj5/lVRybNiXAt5RCRMEyb+m3nSCvg4noNZpcjd8CFM1xjmsBCSpGxhwI5Ez+I3gRbeakfHuA7HGLASEpWA4kDYBW4/6gqrGtoxqCZE87esEVIPaOpf8AHrC+SUBP9sTPzJrrkkczPTVC2e0+IrYlZUoqN5po4HxaT/JI70lXmLfa1Bsryd7Eq7NltSzzjYDqomyfWnbh32d4xh1Lq+xI0kFIcMiY/pg/OvtpK9oSywUagknvGbJHEIdB94kFIhQG/mY6c/nRtOjUkFaCs2ACgTb7wOdBMJkzoWUIhom5lKVJPiAQQT5UXdwvYMrIUXHuzVCiBOxNgAAEzGw6VqtSBFdQ4L7geTIhxPig7i8SvkXVR5AlI+grpwHF7jeHSwlsK0zCio/i1RAG3LegGIkEhU6p7wPXnNaAaIhIB+sSvALAHxDKc6xjqoS46VbgN2PppExThw1xw/hkrGObfdSANCimFJvBSSqBF5k3360U9jrCG8M68qEqW5pCjbugDmeWqaoOLQ262pK9Km1iCCRBB+lcCjHE+Zmz7uZMfZ/jEPY1BTNgtUHcWN/rTdmGbqcXZQQhMgSCZO0mNvraanXB0YHNy0skgFbSSkFRVqjRtvIielPXEWBDThHwLlafOe8mfP70vqLG3A/EFpNLSrlD5nfkGNWpawpwKAbtG09dhc3r3GvPBYKXAADsE3jpf72obw5iCFkNt6ge6pWlR025xNvCPWmBIQtWjVqUkSsaSIn/ANPlRELMMxx6albYy8TnzJo4vCvsKiVNmI9Sk+YKRX5/ZcIIOxBBHga/SOWtoAKgQJ2EiwFh+Z9aiud8Jv8Ab4gstqU2HFFJEXG9r36Wrig8iJV7VdgvaMOWuh5ttdwYChG4PUcj5EEUezLD/wAPg3MQ48XVpQVIEISAoiE+4gEwTzkUq8LAnDp5EEjpsTTPm2heXvNakhakKgTz3H1FDqyGIMtNXYa14koy1ULQZ3Oknz5035c4EqSSmQCD5x+xSll+AeWkrbacWlNypKCQIvuLelFDnCNYspI6G8bfp0oFqnvKtC7qChlJTxoxq0BKpifQEA/IkUZxGNSlAULhURcCx6k+e1TsZskpSAhs7d6L/OnDAqBwzOowSmB858tosaYS0njMh36VUwcRa4txSXWVOpAgJUbGZEG+wtINa/ZuyFYNLbzQIkrbUR7yCTz5EK1COmnrR3GYdR1gCVabCBGx3rTwngzh8KgKdBZ7NC0TYoCkhSgo7EBRMHpTWnTkk+Yn1N9qoFOD9IwNkJAAEAbCTWUuOcZYEH/5lv0M/aspv2yPut+TCycubK+00jUYk+R1R6KvXPnmA1pUlPvuKSok/wBFvt9/GiGDcBGrSpCR+LcjrFz871ztuFRUpW8kDwANh++c1A19xpqz5MuWWGshl7iABw2pMEK1KvI8PDxrzN8AHGHELBEgQY2VIg/emQuAcxX2pkOoUk+6oQY/e9RKtfav3u06vULG+/E3JlpKEB0gQNi3rANrgdbG5+lMXDeDZCghEqAbUmVIA3jcyVE23UaA43B9k4pAUFc58+sbXmud/Hhhpxwr06RGiSC4TYRyImvQ03FsEdpQuqrasvGvF4FLgCkStQESlEmAIjUBy2mZpT40wz+NcZwzCR/4Zsl1KlpTpJ0iTJ5JG/ieho1w25mOYMBb2KDDJEJDDaQtQjeTISkjkL+VfbXssYQQpGJxCFi+sFMz192nscSWLSMAgcSftZJicOe27PUlMzExEXOwtHPlbrTRkD/bQppXvQNC9RTM8gFCD5GK4eM8wzLAnsV4grZcEJXoSNQG6Taxjcc586+OFsKSyXIlC1kjpyHpS9iY5WVNPqfWDB5RhkwTpU+vWqe62jUlJV5FRKvUx4c6nmLy13NMY+6ClDaF9mVHlp5AfEefLcVTslYbabCwAFEQTzPhJvHhSvwW4kMLG04h6JtMm3rH2ouzOCe0UrueoOy8kYH6xsyLLmcM0GmUgJG55qPVR5mic0lqzl8aYZJSQTquByi+xmT5RTG7iSW0qSJJQFRIG42k1pbB4ij1sTlu8344gpuNtjzB5GlnHl1MoUdxun4h57ketEmsQtTZLiQhdpSlYWBsTcDlt40A4oxBWtlCQrUkzqGwSdwT6URGA57xnQhvWCY4/iTDjHGdpiVpgANEtiBvBuT67eFfGSZMHhqK4SDBAF+u/KvjihlKMUtKZgRM/iIBJ+ZrRkuNLbqb90kAjr+5od24g4mFK/aDv55lLy94Nt9mmEpAgEIBItuJ6b0cywggEKInoE7wb7QD5eG9KqHOe/TpWhzPy0QGwHHehBKUK2EC2tW1JJYZVs0iv90Tjzh84XOW3BNltElUbKSEqJgcxP1qscYsBWGUTukgpI3BkD7GpRmXD+YPrOIdYcUswZISPd27oOwjaK7H/aDiVpLL6EaSQFaUlKhB84mRXbDnxJ7aJ/UV0IOD4MOZLoLqQ8rSmDJBIk8gY2G9NjzzaEENiE7ki0zbzM9aScvJKkqF0mCD4bzTTnePSR3Tr2kDwMx5miUvgETurwSMGFmMIABt6AV7iWARED5UNyrPFOu9n2ZAv3j/AGg9OpjzB867g+pTmgoVETqgad9pnfn8qYD8cRBqcHkQFnmXtoSFNpCTNwm0zck+MnekNp3+MxQZKtLIJKo+IJ6+Z+lOXHi1Iw7xSD3QASOUwB96nHC78YgDUUBSVJ1DcSDcXG1BubkCeg6cznSE+RnEt+EShDYCAEoSIASIAjwikjj/ACdt5pb7bS0utwVEAALTInUJmQL3ANqYsme14fcrGopkDTMAXsbVqwSGmpCEqg6iQpUjvEqV8yf2K3wwxJ2nF1dm8dweZHMsxfZuAknRPeA6c48elVHIX21N6cIpapPvKQkATvqMmfKL1NuJ8sGHxK20zp3RP4Tt8rj0orwFxEcO52KlhLTpuSPdVEA+AOx9KWXgyzrKvVr3r3lPwzcOESowIk7k26eZ2qSe0biBT+IOGZP8ptXZ6U2C1gwfQGwHmapvE2bJweGce+JKToB+JZ90fP6Cojw0ZxKVKMkSsk8z/uZp8MFr4nlnrNmoGfOBHjK/ZcFNpU6+pKzchCRA8JO9e0aVxOUAAvNG3JlZ8P8A7g6dKyhAkjOZpqyDwP2MZXMYlKNbvcSm5KrX8uvQb0lJ4mIfWRPZLXYK+EG0+HWNqGcQ52rELk+4myE9B1PidyfSlh3PEg90FQ6zA9Kq/YaFqI1HOYrbeXbC9pXcBhS/KyshEkJCDvFpnn+9q6ltqZsFa0kRc94efUb+PSpVkPGn8OpR7NZCvhSuB5xG/wAqfsizxrFpKmiZHvJVYievUeIqE2hIsPuyngYn2p6pcg4Tj9hPcwaKlalcwACBYRNgOl9qA8SYRSsKtJGxRBEfiA/Om/SIgiR0oZmmC1JKIkK2HWCLVlqTW2R2jXS+qrenpW8H58GE8v4kbYDbCUphIj3oMJgG0RNxab0z47MEtoCzziJnn4b0iYTN1pSEyRFogT+tOGGxILaQlWpQBB0ydjzt/vyo1duQRHNTptpBz3gbiFCcxwSkJSCoqQUEggpki99jpJkSeYtWvIsqGGZDKSVBJNyACbneLUWx+apZaW+vZsFV7THLbcmLVOMoYxeaqJW8WWAfdTzHPpJ8TbwtTNVoQknmKvS33VlCDoMgEdLGYoR/w0N4VLYPebGrV+I/EfMyaxv2ZYMJ7inkLH/mJcIP6Vuby/EYdYQtZfYVZLpACkK5JWB7wIFldbHej+otntIxmCBZOQfrOD+KWAE6jpPITt9qZW8YlaG9KTYBJKgLRuPHzFqUXFJS4po3TMD9Jpny3Jw40lS7g7IJMAcgY3qYoOSJWtKbQ5hNlKUpUoREHyP60qJNu8SbXJ8q4faFxl2KThMNBcIhxadkC3dA/ERaOQ8bUs5dwPmGK77hKEnm6ozHXQL/ADinanCRWnUBGJI7zo4pyZp49qlRSs2MCUqgb/LmOlDcoyFLbgUtQP4TGxtf99aZ3eA8Xh2lFrEJft/y1Agf6VFRg/IUNyJztSrWNK2zpU2rdJ/Sx+tT9TZaMk9vpK2lGjuO4j3Ta8jRIm8TE/uKJezLKxqOKdSok2aJQSL+8uYt0B8648eykyQdKuZ9Nq3ZFilaGQlS40pAE7C1tp3HpfrQNO4JyYbWVv6O2vz3/CUnE4wJkd70So/YVKfaXlgS4jEpEJeEKtHfHOORI68waf8ANsJ/MLkuDl3THIfLb79az+HTiBocQFokGFXukyD9Kdc7uJH0ytV7x2iJwVitTSkE3Qq3kZP3Bpj0yCOZBH6UpcMLbOKxIas2SSj+0LMR4QbeFNSHIPkKnMoWzdmSNeAmqLg/XE6uFypC1KeU5ZOlOoKI5bH8R2pjS8CnUe7MnpaeYO3Kgv8ACFRUdS0G0p5fI2rGGdBPeVHxFRJFVUTHaOWX7/f5i77RcwUnD6Bs8qCTvCe8PmAKnOEe0OBXQ/71ac14XTjWiXJQr/yiPgHUjYz0PKo7m+UvYZRS82pMEgKjuqjmDsaFdWe8udJvrNRrzz5j3kWahtKtTzSW/eS244pJVMHUnSgk9NPWjONzNScMhYZSl10w02TIA31KgCAE3I8hzpH4FxTKnkNYgSkTpsdwJExy3orxtmC3cSWmCNSUNttkci6dSiP9KU3rtGPPaA1g2WYXuYKzVGECyvFvKedIuATA8AlMQB4mhikZa53UqcZPUyB9ZHzin3KPZthkNEOlTi1pgq209dPQ+JmvM59nGFW3DQLSwICpJBgfFJueZNN+qMYCjEmGw54PMm/F+OxOlnDPkKS0CULTs4DYKPiBb1NCuH3dL6PGU/MUQz3CLZbVh3QdTLg0k9FAgjyNiB40AZcKVAjcGfka4wVkO2CLMlwZvEpLeNKRB0+sVlDWn0qSlREyAQYmxrKk5I4npgAeRBOdukNwLlR0251UODuDMM0wguNIccUJWpYCu8dwJsEja1TheDU44yUiQlxJP/UP2ao2V5niEuoSrvNkwrugRcAaQBPObquAav8AUbv622eX0mnLVF8QyeEsCUlP8KzB/p/PcVPWsrGX5wlpvV2TqDokzZU90nnCkfUU9ZriHu20pLoR1QWxFheFJUV3ncj7SE4ly9bmOwjg7yWkErXEbqhI6STNuVJB/dOX0f0mzDVfZofiscG4BBJPT865lZ1Y6QJmLnaa2zKO8iaXo2t1Chq0OD57TVmCdDpIMahNokTzjzohkmJfdhlPaI27V0ISEFI30q1EybgQkET4CgaySskmTzJpp4dzAkJaCUj+obx5bT40iCBYRPbtprKdMtbe4gDmDPauha8MhppMkuAq6wAfnePp1r44LfGHTpIJhCRaNxvv4zXXx0pLRZPegktwDzVcKM+Nj50voeKbiuO5DTmnoD1n5Mo2DzdK1BOlSSdpggx4gm9cufZoUtL7gNjErSCSATZPPad5gUr5BiFF4Gw7+tRJ3PxTJ5j8qL54wgpdKkJIHaLCrwBBMjlMHTNM1PuIMQ1GkKe3zjMQMPm2ontDJUSZ8z9qeuE3u6oKJ0i8FRiI33qTh4zIopg8ydQ2QSeyKoJ8YnT8gTFUrtCjWB04+ZNr6g4qNb8/H+IQ4OebQ45i1tF1ZcOgJjuzcm5AHvRPhVQyTOhiEqVoU3p3CiD6gg+dTXIi2huORk7/AIhBHlFPHDIlp0pSYICRPOAbflUgOd5H4yzZQoqDEfE7V5s4pWlCGwJMdo6AVRzSkA/cUmcV4bs8frR3S8yC5A5pIA9SLelNDyRq1aEkgEaiLwd/nFcuetpIhQlSkpHkAVH71i1vYcw2lXZcuBFvCjWFFcb7jY/uBQXI8wUElKVQtMxBgxPL99KOKQ2EFKVCAevOkfBatfd3B/fpSVPmXLhniV3JswdfI0J1CwccWlYEDeJiVeAt1NdXFbqmsG+ts6VJRKSN51Jv6TQfIncc40lLWhDabaiB+cz6CjL+SvuMuNu4jXrSUkaAPrYi9PqxYcCedtwj4yBz2kw4CbKsToSJKkKt5EGqph8iKf5iyJB1aR4Qbn9BUzy7LXMHmDJG6XUgg9DY+kE1bpt1FbopRySfER6mg9UN8iK3ETT4KHWzqJ7pAG4P6Hn0I6V5hcvUSlTyhIM6E+7PKet+W1GswdiEi35UJw+ZtXKlAf8AtHM+FK6ixmuNdZ7d5muwlAAO3nzCynSd1em3+9eK0LT2biUqSbEKuD5g1pxLqUgEnfaOf761xpxgUNSTa0/blWS19XOczPpnwYv55wS2wtOKwvcLagpTckpIm+nmmx22oDhcey5mWIWq5StvRuO6EaT96ppOtpSd+6R8xUITiOzzFwG0uKSfXb6xTZYOm9PMoaa71FAt5IOPyMr+IxSStvSSmVJEBRMgm/navtnEBK1hYBvYrvboJ6Un5bmCg6kN6Qd5cIA/tkmx+VNGGxep3RGsm6lBSFJT0B0qIE8hvzoakkZhb6lTjHGIk+1dw/w7P4VPK0iNkhJjxjb0ipzhcCpaHHAIQ2JUo7SYCU/3EkQPM0++2PGgrYZHwhSz4TAH512MZEnFYTBpRDbGkOOIEytcQqTz51u3UihAW8yXaNzwFlIhhv8AtrKe3snbUZ0Hpa21ZUJtcpJODK1euVVAxEfBvFKhB3IpwyzHqK0hxR0yN79I8aRkqo/k75cWnTGuQIO1+s7ivY9Wow62Ad4p0m0NU1Z8dpSlEE6imx5/ma4s3euEDYQSPG8T++leYPAFB7RxWtyICRZI8k9fE/ShzpPaOSZ7+566UyB4Ck0HMndSYrSdpgfMlntFcxYAD9+Na2WypUQI3J8a8xqv5i4v4V25W0AJ2kyaT1NuwEietW06bp9eO+BOhvK1LASm6jzJ+pPSiGHy51gBRMK6i48r1mQZo2ElStRKlHZO3huJMdJphxWISESbpI5Rt6wB6mhrpd6Z3e6QLrLCTuMn3tCxa1ttFQ911At11TJ6Cw9a4ErEwbfnTLmraXEdUq2uDblcEjeOdLahBIPKhK7N7X7iUNBduXb8QjhFHUnSNVo0ElIJ5QpI1A/Os42fcawwbWdCnYSG0uKWAgEFSiVeQSAAOe9d2QYSVJWlSkkbRH2INaOKuFMS84p8LDiQO6CYUlIvAEQeZ5VS0NYLZaLdTvP3VHMnWmK0PZglIgCVTvNhvaPlfwrpzZtTTYVpIDhISYjaJ9RI+dE+E+GsO60HcQ6UyTCUpUokcphJgc+vlVS/VBQNkiU6RmJDjGIDw2fOI2CSJmL/AK05cF8TpW4W1FSVL7obCdQcmZEyI/Oijfs/whQHA6ooVF0jcXskASJVE+UWpcxvAhCXHMO+FKbGpKdJCpTex90K6DyqW21m3EcyqlliLszxKxgUrN3EJSNkjcx48h5CaWsdiQ48tzUCBKEp8rfe9e5TxX2mHZcgrdU2NUiEgxBjqSQaQcXmimn1qR+IkA3kSd6w1O/APaH32add+OSDiNacvSJJEmk3JAC4qbfpNGcLxk0RDoLao3F0k/cUFyZzDuJWlxSZUod02JFzb1ouqqr2gVjiB6drbzvOobJ4AzK9huJsE0hKF4phJAHd7RNvQGvV8a5eP/rGfRU/YVH8JkeCO+JWVfgGi/hP+KfcZwVhlMMI7JCFFHeWiyiRF5+LxJmvg6AY5gnocnJxz9Zp4wzbB4gJWziWluDkFCT6UUwzhQAtB0kQbbEdI2IrhwPB2EwYLygXFJEjtDIBNh3YAmSIJrrSiE+8AAm/IADeegpvSBQXI8yR1R3Ppr8Z/tDXE+IUGytAmUj5GJPoDNT5rFKEC9gUzOwJBI+YB9KL4/2h4RKUN99wpEEoFjtsSRNKbOfMLUBKkAndSbJ6E6ZPyBqK1TjUOQOD5l7pltapiwfrKhl6pZaCxctCAbc7esQa4MTiG2hcBCekkzfpWnLs2bab0623rd0NlalHnCRo/MUJwDX8Vi+/OgX0k8uSaNaSqhfmP0UK29n+6BOxXF6gVdmgaTaVT8/Cp9nuUlSy637xuU9T1Bqz4jKWVJ0ltPhAAI9RSHnuVKYVG4N0nr4GltllCjB4jGkGj1CmtV2n94Jyh4L7LtpAJAWel4NVJlCEpCWgI5Rt5z+lTfAwruGBcHVEkf4jl1FHcwxzgQtQUQQCQCVW0jl3uZuZv0pvTJuG6KdQQq+w+Ike0AtrxzikHUEhKVHlqTY353t5g17lmKx+gMMdppCbJSgd0G470SN5uaM8B5ew4ypT4SZJUorPJJtJ6Wn1qh4R5tSdTRQUkzKIgn0r4gPwYi42+JHcRhMek95GJmJ3WftXlV05iiTBUY5hCyPmEwayu7Fg4tYLg1A/5jmo9E6kD6oJoljOHUEIDelvTb4lAg8ydAMzXTkPEDeJb7RBUIMKSp1MpPkaFcccVqZSlllRDixJVKDpTcWie8eXT5VSvtDpljkRfS13C8Igw0KsZg3hhpfxLQVyJCp+UVswuZYV2UjENKKjOkark+BIPTapBCjKjJJuVKNz6m5NeynmaRW7b2E9I3RFsXLvz+HEs+IydiCSkDxDbn1OqgDjgQhRSIASdI+1L+TcWpZZU07qXyQom4B3BKlbdLVuGfMupKEqhREAEi/hY0prs2Fdo4iFml1CNsc5AP8AvE04BwlSRE3/AFH2J+ZqhQksoSFBRSDAEmSDq6WjrSNgzAlvTJ+JQmOtqbMC1iNA7NsJn4y8Cm/MJDQ1eRNbq+kb1gXggfxNKnQUqSEhIEEQAPD7flS1jjefnR/iDEJwzcrVMQVqgCfAAdTsKkGd5yvELJMpRsEA2A8epofotZdkdvMm2agV27kEqvDuaNCJdbEWutIv6npT2y+lTRUkgpKVEEbEQa/LpRRLKM/xOFnsHVJSfeRulXmk29RBqglYQYBi1txssDMMQzxWvUnCNzA7/wD3KQJ/7aZMu0JQlEK7pBELIukWMUm8R4ntGMG4LSl4W5FKxTDleNC20rAkxcT8Q3BpWwMqLK1L1232ecniULh1sLwwCgdJWuxJMgnrufOvpkN6nEto0zMqkmSYBP2+Q6VzZLiu4kFxDkQUISpUi22kIk/YVy8dPlnAOrjQ4sJR3TsVGDBt8M3rS9hAOFVmLCfHs7ytg5eoqGotOvJ1gkEpSZG3KOVS3OMT3lHqbU68A5t2eUY8HdtfdB/rQlI9NQNTfHK2poDkSY9ztkEzqyTJH8W5oYQVndRsAkdVE2Hlv0p3R7J3wkn+IaK9Nk6FRPnytN4ovwTjk4TCIQltIJAWtRWBqWuAAbHqlIm2wp0bzMKZDsRNoUQNJBIOpWwiDWDZntNCoqMmQLOciewh0voKFfCbFKo3KVA+v6VR/Ztmjr+HKUka2zpUpRBgciE+PO8SDRviXDJxuGdZlokBSkqSuS2tAJEpIB6gx6ip37Lc3Qw68VqISptJtuSDt/3VxsFcmbrVt4VecymcRYY9ilJUYCgVm142Ta3y8KSeJnlPutYRCtKV95Z8BO/XY26xRHiLifth2bYKUfv1n9+NLAcUnEtOSTbTJnczA+1YGqCqUXz5jb9Esyt9h7ePx8yiZfwNggylK2ErVAlRJCp6yDXf/wDCuDS0poYdsJUDJiVeeo96el6VW88xmrWSoIEEDQnTzkbzAEXkkydqY8yxC1BKkqISUpPv6RBjUbC5AmLxPzrK2AjEHZp3Vszh4MZ7JD7JTK2XCjWeaIBRvf3TS1lmI0qUZABjmb/Km3Jz3sQSqdSUXnc6VA3gTsKQkOWv0v6UvcSCplfR1+pVaD9JSHFfyUALI7gIKpO4tq68q5MU2240pK1yB3tQ3EDrAH0rVl+MS8EpWZWUiyLpSAPi0khPrFa8/wArIZPZBRJIkCSSJozH2HiJUVItq5ODExpUL9f396KKWCD6ihmIwbqLqbWOp0n57VtacsDRulNwyGN9ZK7ldTmcmW4NKP5Z93VInl4H1pw4Y7mtAUD3Z9RzNK2LMEEAxRHI8ZpVZaUg2OqBIvtNpnxpe1GrtKwJC205E6cRhnXDq7dxPKAojrvePkByrKKtupUJS04ofiAsfWRPnWVzLwW2s+JNOHM5XhnSpAnUnSUzvzHI7GvnN8yLrinHSNSosPCwAFC1zBgx41pyfB9q8EagIvO8xBo1fuXk8CO3uKLgUTLtxmNLGUSAVkiY6AeUk3PlRzDcOgNdsAnSOp285sK68OUESW0k2uqeW3ypiyN5HZlEDedISYA26QNtpoC4Y4mtRfqEBMmHHLH8ppdiNZTIjoZHzTQbhzLC64FkhDaSCVGBMXhPj9qoHtOfw2lppRSFBWsoTvGmASBSYjM2vdBgbCxopdlTYg/OI1aau9/UusC/TzHNlWhwiIm/oq8/IzTjlGIcU3o1JAAACgDMeUxPjSW2528OtELkDWlJlSVAQbbkHeQKP5Ji9EghUnlpUTb0oNWVODGNTUTWAvJE4/aPgNeDUEfAQqOZgifM1IG2lG4STJIEAm4En5C/lVg4nzpBQW0++oxEg6RzmNibCPEmo28khxQ2hR+9NUMMlZM1emautbD3PE91VhNfTWIUgkpJEggx0NiPlW1JceWlN1KMJTtysB8qMSBzFO/E78yy1TeDwjpUCHlPKSkH3QChJ8pINffDWK0doSe6AFEfT508Y3gjtMNg2C6EFhLnaEJnUpxQUdNxsRFK/FmQJwQQhClKLgJUTGyTAj1NI/baLm9JWyYWnNb7x4nG9xDiXDoaWtCVH3GiRPSSm6q35lkuYdkC63iFIEmFKKo8SJJFEfZawjt3HXYAQAATyJmftVlZx7aka0LCkgxI69PPwpjIU4HidO5hubzPzrl+YqQ26z8LpRq/0EkD1J+la220qdbSswkqhR6C1OftMyVAAxjCSlKlaXBpKRJ2UJjc2+VIeLNhRVO7tF3Gw/hKm26AI0piBuBy2+sU4ZKU/wAOkFSSSTzG5kx5xUsyjHdswkz3k91U9QLHxER9acOGMS4lsdmhZV8UNApnwWXE93zE1OqDKxBlkKLKQwjKYTJKUpSNRUQOW6p+5qJcOKa/jVbdkS5oFz3ZJQI3NotaetUXj7OVYfAqaeUg4jEpKNKLBKTZRvJICbTzJ5VNeEMA85iErZH/ACyCpUkRNokXmJ2vTvArJaJesEvQ/Eb82QiEFKSgndBQUkC0EjbedtxHOuJvfl6/MU5YLBNgEOpDkkEAknSecSSQCb71uxeU4dxKtKAlcGIJF4PLbnUc6itm4Mtt1agL6ZyfrFYYkkRP+fCKcsOpDzSBJTpGnSoiSRyjfaaQmU97Sqyhbz/zT/lwDOH/AIh5ZMNzqWskAdAD7s2+1OUjJxAasgBSIHz6G3NCTOlImetz+YpXWYWsdD96Lvu6iVlUlRmR/igj5hxf76UbV/cCgdpZ0a4XafiPfCOZpW0Gko0qR7xgQfHxNMKTI2pB4WxISlYKoJWmfLn9AadmswaVIC023BMEehoNB38N4nl+o6bbew8TY62DvFJfFOCS0O1SIEgKA8dj896ZnM5YKtAcEnzjeN4je29COJnErYXELCSnVG3vCKKrenYCsmagPWhZfAnFl2Ebfw/ZTpd3ve97/wBsWriwGDWy8NSLp5FJI9CN65WJiUyQk+o8j1pfzjjjECW2HSlIsVwCT5Eiw+tHer1Tk94p0vrNpBqZcj5lbRJEkm/SR9P1rKhLOVY18dolvEOBXxd4z6k17WvRX5j/AKx/8zYtEEg7gwfzo201hxhnHGm3FPAhIMp1SdiANkdYvQR1yVKPMkn5mmXhXNEMIWtxSUAqgAAhSjHUSdI6RQKe+Jd6mQKd4OCIVy5xQQA4kpXAChsQY3/fjXmd56rC4YlAGpR0IWVuapIJJgK0kpAn5UOxXEzBWVBajJ30G3rFx50F4sf7VtopXrGo7eW8DnWUQrZgxdtULtLuHf8Af9Ix8E8NsPpDuJSXXHO8StR5+tz4mnFPAOA1BfYC3LUrSfMTBpM4czYowra0J1qACYkDa0k8htThkXEzjrgbcQ2DAMpWSRO1iBY9aILO4MDZpfaGQeIN4w4ZaZbGIw6Q3oIC0psCkn3vAgmZ6TSsvGOEQXFkdCox8ppy4nzoradY0JBKVAfzBJAsTpjlItM0jqTSt554l/o4JqIfxPpFC8wwTIeC3StLa91IiQoeBtB/WjuDwDjnuIUqOm3zrM44ZfW1YAEK9wqA1W3BmBHiRQ9PaFsxma6u1LUEMRkdhFnNcLhkgFh5az0WgD7E0T9nTCVY1Gr4UqUkeIFj6TXJh+EMWowWVJ6lZSEj1n7UcwOVDBnWHNbxBEokJQDvH4iflTuq/wClhnuJ5fT0te4VBKK5ikIMKWlM9TFJHtBQH1NKaIWUhSVAHa4IP3rkW8pXvEk+N6+Uk+lQNLp/s7bweZfr6QgHLTv4GwXZsrCypClqJOkwRaB5czTtlAntDcpK0qm0WBna1rUj4V0pufdP1phyBwyQEqWrkEpSUxNiSpaY5VVrtLtzBanSLUntm3jDApXg8TAVdsqkqJumCLf6R9epqJ4g2T5VbuOMcprAO9pp1udwBPIKte5kxJMWqfZDw226lx10mG0To/0kyT0kU2lor5aRbqS6lkHA7zk4RkNuH+v7JH6iqZwjmCynsgEWuDf7f5qd8LtqcS2xh0F1zTrc+FKJPxKPhFP2X5Ti8NC0tsukAyjtSk+hKImhMrG0tiNVvUNMEJ5k49pcjMHgVEwEXJ/pB9Lk2p19lWX/APgy4ADrWonxjuiPQUj+0DGB/GFzs1tK0pS4hYEhSZE2Nxpin3gbMQwwlhKkqINuWrVBtfe/Q0fUIr1hT2iC0uxZviNASmYj571pfww3FvzrszPFaVARbrFcqyVJJSdhO0ekHY1Ht0BxxMChmOP5gDMsEkK1QLieXrXxmWJbXhi2kDQUGTNiIO1yIoljsIlxCgq4g79LzUvxzwbYQy2tR1ypcnYTATHLafHnVbprVmnew9y8QLHU2sKA3GZx5bm62j1RzTP26USfzttSpGqDG48B40HbYn3QTJgQOdbP4NQuW1x/aazYVfuJ6bSG3TjaG/XmMLbiVJSpJtqBkfvxps4aYSe1USn3DuAANRkmT5XPIVPMqUU6k7TCv39Kc+GMSjtBqCiqISAkKk85kjpIM8qWUbWxG9WDZULcc/4hlGXqISlSk6AALJhRSIIHQbb19cS45KWFI5rKR/pBk/aPWi6Equpdp2Taw8Y3JP6eNKnF5R2iCVpB0EEFQ5EQDfeCaMie6ea6nc32Vto5+n1ijxDmZaaCE2W4m56CTcekCl3IsMhbzfaf8vVKgNylME+mw9a84gxGt5V5AhI8gKIcJoHeWSJB0ieQsfvTjnZXmTemaQZVMfUyrNcSYaPeKY5FJH5bVlK68SCokrmTYafdFu6PDf51lKbh8y8NO3/j94k4lJSSDuDEeO0VROCuD2FNa32w4s76uR8PClfPWQtXakAKU4nVFhvTQnO3WwgIXpSABp0JKTINzbVeDsquV2gqDGtdQ7HB8YjCngrAgk/w6b8iVEegJik3jThxOEWnE4dMNzDiOQm0joDt4GKdn80WWELCghS/i0lQF4sJG55kwOdcLKU4zDOoK1q7RJTKmwiJFogQbwedFLSciMpyYn5YdLYsCCSU+KSZH6Uy4Hsw4FJSEcyrwHlv0oBl+FUlpCFwF6RF7EGurBpWXEoAOqbJOyvA3H3pTPulzaDV+UdcxKCw65pPuqiZEyLG94vSxw5kyVp7RwSPhSdj4nw/zXdn+HdDQbCv5jpSgISVaUpmVHvKN4SR867WnQ32bSYJAFjafP6ml9YWZ1rTuYhXqfTpatG5J/QTvwzBA2AHKBH0rcWeqa2YLGJUQLSRYgyDG48K6HcQBbc9APvXD0qryTmTCwJzmLGYYEIOpIASd/A/lSqpOtZkgX3JA+5innMBqbWPCfrSC6m8G1+XnX1NpdFRz2OJf6baTSwHcRoybAYNUJUe+TYKcT3vAQb0ZfZwTXdUGtSeRIn1k0p4LLglaVJUVHVqSANzTTnGRtvK1mQdzHPaD9BVFUq7CJ6g2hxuY8/WC+LloWhlTenSNSYSQQPdI2sLCh+QZwpgkDSQbQZt5EfajGYobw+DWkCdZIE7lR5+lJaHYIm1K2Dbd7I2jp9lYW8AeT5jzxdlxfwZgalqUlfnB2HgBMCpXjce4yCElSFmUnkYO4qjPcZJS2lDKdawIlQISPzNJWcYM4hztVnvbmNiZ/xTRTnc0hUdXUN9lrwd/mPvs9wbTGESkQFq7yybSogW8gLAU1zUywuXl0JX3FBO4WRa1iAfEi48fOm5/wDmYdtKgkyATqEgwf0rgtz3jd+lAbiL/tZyVK2BikiHGoSoj4mz18iZ8iaWuD8YEFpRJ0gpKvTf7U74JpCcOphyFI3XIAESCZ6/pU7wznZKCm7AKJA6XmK+dwQI/oNKx3/GJYcPj0qkgd07GN58K6AJB8aSMPxpgUIQp51Tj0GQlE6T0sAPWvo+0TBuK0a1to5qUg38LTpHjRNrYzJb7A20Gd/EeZBrDuqFyEEAedr/ADqdcJ4ZC3Zcjs0JOsqsALJufWtODx8t4tsmyjqTMmwX9oiu3hnGpKigEJMe8RIG1453ro0go02QckmL6CzOoYH6yo5W7hF2ZLRKeSYkeMb1vxmMbQSnQpSouEIJt4nYfOlzJsOvt0qLqXTJNgO6kg2nfTsIotmOXF0ghxaSI7oUQLGZt6elCDAxlqyrc/zEPMcoedxjymmVwpcJGnTFkmSDsL77V0LwGJwS0LUm4EgpBUnxSTG9P+WYZSDK1TAgE7kmJk+n3oj2oMxysa0KFbmbfqlqr6eAVH+94iZxin33GMOhzSVo1ulPwp2A8K8d9n7JM9o4P+nfrtXfnmITh8WXgNSltJTpmIhRHQ7kgV3HNR2IdIIkTFz9hP0rhUBiDOGx9gKdjJ1xTwccOjWFa29toKehPKJ50A4cUQpxPSPnMVUeJcR2uCegbgADzUnlSjwvlKCl5C7POGUE8oHu+BmbV0sNpUnvBtYqPW7cHOJzLUrkogVlevJKFFKxChuDWUr24l4YIzNmPTqbtyIP1o1l+ZqCIsQLXG1DEi22+4H1rU0eQJHLzodTcYjN9eSGIj/lTw7JvvAyTtvJItG9ufKizQnfypY4dwrwa1hxtKVc9Eq6bzA8BTCp3QjTqJXpJvc+ZinVGZ5zUnaTgxbzJltwjSISgaBymCdpG3KubBMKDqBqIAUNzBA86K5U4dASSTyv5eNfb+HB02gWnw8unlVM6KtgPBkGvq99TEA5HwZ9pa/nOr1ldkgE8rXAgR126mgL70Pr1XvMfT8hTAyoSpITE/K1h+/CgXEGCuF9bHz5flXmLia9aVb8pX6VcrWZPmduU4pPbtJQkC5m5NjJNjte9HFYdCtLhJBBNwdyZmQZBtShkRcZXrBQARcrIgjpJ528KcMFi21wlJK+ZjSQPMpMDbaqde7GZQ1daBsY4mt0hspTcjTeTJ6bnelvOsqAWSkwFTaNj/mmTHmSrpIT8v8ANDM6Vfxn9akUNv1hUdiYtprzXbhfMXsJjCInbY2JI9JE8+dPGVYpxxKdKQERdagQVeQ1G/iduhqdtD+YoDeTFNvFWdLby51YRoOkNgyLFcJlI32JNVa195WOa5hsDYit7QuNEOLDLHe7MnU58JVYd0c4g3pEVmbpM6zRnhLhJeNJOoNtCxVEk+CRt6k1RMs9neDauoKeV1cNv+kQPnNOA1ofrILiywYbt8f/ACS/BZ44iCsak7Ttfzij+GzJDqCUmCOXMU6cYcIpxGHCGQltbd2wBCdtjG0j6xUdwq1MuiQQQYUk/UGvuLAfEn36JVIsXgjniPCMWluFKNthbnvyFNWF4twwSyCdA0fGFWPT3bjnqt9aV8KsEFMAwbT4fnTll2UofaSt9alg30qUSLdZmkV4JE9W1otoS09jPjjHFo/gytMQ5pAI5gmfsKjuZY8rOlJ7v3p/9rWIKGmG0p0tkmPQRHhY1P8Ah9jtMQ2k7TJnwE/lTddYGXMXt1bemunrP3u/9hHLh/2bOONhb6ggqvoMykf1RBJO8SPWmnAez/BMqC3JcIMjWYSP9M39Sa1MKcStJLjRBKAkIAF5uQQZv0P50UzVgqUrSrQZHeCQVWNxJ5EWj86x62T3gDpGXxJBxjl/8Li3W0e4e8j+1QmPQyPSu7KcjfbUl6ErbUmdSVA2I3ixtRj2pYAlDD8e7/KUdMT8STA2vqHqK1+zrHSy40o2QrUJ5JUL+kg13UWsKNy8wCr6V4m7Av6XR/MS1AnWpZSPKQDcjbrFFh7REhUFkkAnvJXuOt0jfxpLznFhx0hqezBhI6+I8Dy8Kf8AhrgxlDYW+kOOKEkH3U+AHM+JoCDiXL3rI3uP8zoa40wTrZ7QqR3p0qTJ9IkEcqYcrxrTqNbKgpJO4nccr3HlS5m3A2HdB7MFpUW0+7PiD+VL/s7xamMU7hXLFU2/rRv8x9hTCNyAZNuqretjWTx4hbibHuIxcJVENo9bq/WimEe1IQUq1HTeBN5JM2te0b0L43wxS4l9OxGhR6GSQT4GSJ8q7craWttJBLaDf3gTE3+G23OgOD6hjSMpoQibn3A2haiOUmAPSk5aiSVcyoqtyJJNNPEM9isja0eNxfypONJX5ziRepZsZQO0K/8AGXLaktrMe8pIk+de0I1VlY9az5k71LxwHjHg+G1rSFFaQD0k/pQ/MsD2LpQDII1Ax1/O1ZWUZVAGRPaJq7bNRsY8Qvw9h0qFxadvHrTQMOAkpSAJF68rKbp7RHX/AHyIJxOG7JaQPdUbdQRNaF4g6QKysq9SSU5njNUArHE+kr0rB6g/aa6MwUFNEkW0mR6V7WV5PrQ/5Y/KV+k9l/GCOHNBX3xqEWkC3nTSnFSdDYCfE8vIDesrKdr+5PRaoZsnC6nTKbmDz57GuDMWtWrrFqysqX0gA6/8zIWtYqpIMXk4HSe0B7hJtzHh0rv48xYOVxBu43Hz86ysq66BbziFp1FlmmAY5xBGUZmcPhWQjVKm9VlaZMajJgm88vrTtkmZKWFgkq0iUlUTzEGN7jesrKCT/MosgP6D+004XNHVPBJPcgXkSTJF06Yi3Wb+tT72p4IIxwWm3aoQo+YJTPySKysoyHmTrB7DHvLMI32aUOtpWUpspI0mDe/4rnnRbBBlsmEE8xMfKsrKj1XuwYnuIpVqLRXtDcRC9rDy3G2lmAhLhSEjqU7k8zakbh5zTiG/GR8wRXtZVLSWNZpst9YbSMTahPzKJliChaSNJJIiRYXt608FkjvEzPKNp6eN96yspevkGem1h9wMU/al3cAQby6n6SaluVOqCXAlRAUE6gPiEmBWVlOj/pktOdWMwpkQl9sbXmf96pvC+NWpK9aiqOpmDqULeFhWVlAMc1BzwZ5g8Y8p4zp0W+Ncg32+GNuVJHHSFNY8rQohSglYItBNvuPrWVlcU8zFYxmNGd4spwQQ4suOGJVpAm4PKuPh15RUEKJLce5Jjrt+VeVlfX/fEPpkU6dj9TNnE/EKSktJQSepsPpNK7WNk7VlZQLQCeZrV6Gg6YPjnE7ArrWVlZSM8A1jZPM//9k="/>
          <p:cNvSpPr>
            <a:spLocks noChangeAspect="1" noChangeArrowheads="1"/>
          </p:cNvSpPr>
          <p:nvPr/>
        </p:nvSpPr>
        <p:spPr bwMode="auto">
          <a:xfrm>
            <a:off x="3088345" y="3089894"/>
            <a:ext cx="3810000" cy="2514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2052" name="Picture 4" descr="http://lamula.pe/media/uploads/c2272400-936e-44d3-960f-96f7330983d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3034" y="3182669"/>
            <a:ext cx="3810000" cy="2514600"/>
          </a:xfrm>
          <a:prstGeom prst="rect">
            <a:avLst/>
          </a:prstGeom>
          <a:noFill/>
          <a:extLst>
            <a:ext uri="{909E8E84-426E-40DD-AFC4-6F175D3DCCD1}">
              <a14:hiddenFill xmlns:a14="http://schemas.microsoft.com/office/drawing/2010/main">
                <a:solidFill>
                  <a:srgbClr val="FFFFFF"/>
                </a:solidFill>
              </a14:hiddenFill>
            </a:ext>
          </a:extLst>
        </p:spPr>
      </p:pic>
      <p:cxnSp>
        <p:nvCxnSpPr>
          <p:cNvPr id="7" name="Gerade Verbindung 14"/>
          <p:cNvCxnSpPr/>
          <p:nvPr/>
        </p:nvCxnSpPr>
        <p:spPr>
          <a:xfrm>
            <a:off x="2275895" y="1054966"/>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74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RlXirAX9Sul93_UTAxdHexG5jpZ3nih9ocJC1pj8vLtSK-t0Y9F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4680" y="4433792"/>
            <a:ext cx="2385253" cy="1701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ytimg.com/vi/vSQz9RdYG18/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3304" y="4365777"/>
            <a:ext cx="2358928" cy="176919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data:image/jpeg;base64,/9j/4AAQSkZJRgABAQAAAQABAAD/2wCEAAkGBxISEhUUEBQUFBUXGBYVFRQUFBUXFxUUFBQWFhUUFBcYHCggGBolHBQUITEhJSkrLi4uFx8zODMsNygtLiwBCgoKDg0OGhAQFywcHBwsLCwsLCwsLCwsLCwsLCwsLCwsLCwsLCwsLCwsLCwsLCwsLCw3LCwsNywsNzcsLCw3LP/AABEIAIwA8AMBEQACEQEDEQH/xAAbAAABBQEBAAAAAAAAAAAAAAAGAAEDBAUCB//EAD4QAAEDAQUECAMGBQQDAAAAAAEAAgMRBAUSITEGQVFxEyIyYXKBkbEzocEjJDRSstEUQnOC8Adi4fEVQ4P/xAAaAQACAwEBAAAAAAAAAAAAAAABBAADBQIG/8QAKBEAAgIBBAEEAwADAQAAAAAAAAECAxEEEiExQQUTIjIzUWEjQnEU/9oADAMBAAIRAxEAPwD1dqIDsKEOlCDKEHChMCqphBK9otjGdo+SqnfCHZ3GuTIG3tFxpzC5jqa5nTqkXopAcxmFcmkuCrDRKCiuiHQChBUUIMaqEEoQVVCHDnKEOaqAFVQg4KhDsKBFVQhw9x3KEGcVCCDkQHYcokgpJ9lO0XvCw0fIwHgXCqrdiXBdHTXPlLgks9ujk7Dmu5EFRSUgShOPaLIJXZWzoFQ5GqiEqNQASAqEKlvvKOEVkdTgN55BcTmogbwY42vhrSjqcaKlamLfQFZFmrBe8T24g4U+asd0EstlsE5dENpvdtDgrXvCVv1kNvxZfXS2+THLq5nM8VhyslN5Y/GKQkMtdHbSJbvtjoX0zLHagZ4D+xWrpNUksTYnbRno3YL0jJArQnSuS0I6iEniLyJuuUezQa9XnB1VQgqqEFVQhzVQhE91NUG0uyLkqOvGIfzhVe/D9h2k8UzXCrSDyVqaa4Bg7RASAqB6OJpwwVcaAb1ECTwYFp2pbXqNJHHRWKpsolqYrwSWLaBjzRwwlCUHE7rtU+jZDqrhclnnAGbaX69ruhiJbve4a56NHBK3za4Rs+n6SM475AWEq5M20lF7UuCazWh0ZxMcWniD78UYTaOL6IWLhHpmyl9fxEfW7bdVoVy3I8xqqvam0bwXYqxIhKbUADvdQEncpnCIeZXpbXTSF7jvy7h3LLsk3ITsm84KYC5bK8E9ktD2O6hGdAaiqiqjP7dDel1Lg8BW6ySMoXuBDtKClPmqdbpIVxzA1abt7OFnZY4JQhWvCVzWjo6YnOa0VFdTnlyTOmoVkuSq6zYatnuSQlpfIKAg0Daad62qtLXW8x7EJ6h2cYCOPgmigkooQVFCCChBlEQG74thc4tHZHzKxtVqG5bUWqJmJB5XTOsCZaHRHG3dm4cRvTul1MlLDA0F1nmD2hw0Oa22+ClkwKD4IC21tpJcIxoBU95TFUc8impsxwDxVwjyxlGlg7jJp5QVXJeJ6B5dV3R1yGpoK0CTnwa1PKyzz+87T0sr3kEYiTQ6gbqrMszuPV6auEaltKwXA2JQmAg2MtnR2imocKee5NafJh+q1Q78np7QnEYvSwLCoQqtQANaGVYRxB9lzJZRH0eWTRlri06gkHyWbNNMz5ppka5Bk6iYS5rRqSAFdVDLyXVL5JnpctlxRhu8AUPJOXR9yG3A/XZtZgTdU0f1T36eu9YNulnB9ZNKu1SXBBJamN1cOQzJ5AVKrjROXSO3Mmu2yl7unnGCNgq1p173O7+5bWl0qpWRKdjuliJRvHbGRxIgaGt3E5k8DTcm9zZpVemcZYrBtjK0jpQHDeRkR+6BTf6fsjlBzY7Y2Roe01BRMhpxeGY9/bUx2c4QMb97QaAcyoN06SVhkWXb3P7SKg4tdWnkQFC+fp7ishbYra2Vgewgg6I+BCUdrwwWtAo414n3XnL1ttyWx5I1SlghHaHgMcToAfZWVJymsECXZ5p/h4664QvR+EUM0Qu2DyCe1UBEgducKeY3K6p+BLVVvOTCKu2imREjepJ4QY8vAT7IQHonOcO2ajluSj5ZqQTjEHtubAI5WuaKNcKHxA/t7JG+GDf9MuW3ZLsGksmbOccMQRUcklLasht/p/YBR8hG+gPJP1RxFHmNdZvsYcAq4ROioQqNQAdqchQMbS3G156RjmtdvB0KoshHyVzrTBL+FfWnU54skv7cH5KlUgr2cuFrD0j3B791NByTVcIx6ZfCHHBs2u8WtyHWPt5qi/WRr8jFdDl4Mm12p0mTqU4Ur7rPn6jY+kNrSx8lSKEMNW0H9oXMfULYhelj+yDaO8pDDgIFCRmMstaUT+n1fu8Mu0unipZBNO9cGxh/scKHfawwx2HthEUo1Dcx6VU8nmdVBe+0BU0xe4ucalxJNeJK7wbVcFGCSOFDpvHAY/6e2pwe+PdqAuWY+vglJYCC+rAa42Cv5gNeYSep0u7lCMJYB99rY3tEg8MJqsx6OzOGjvciMN6ZwEhEUVanGQC+m6m4LR0+kUOWdbJNcIObHNGWgMIIHAp5FMouL5JSc10cP+FW87PHIwiSgHHhyRTafBJpSWGAtus2A9R7HjvyPyXe6f6EpU157JrsuxshBmkFMjgGh511Qbl5Lqq4eHyHELAAA3TdRV5yXvorXrdzJ2Fj/wDkHihNJ9l1M5Vy3I86vO5XROpiaRzFfPNJyqiblfqEnzKJNdGz7pnZuaG78wT5cF3CpfsX1eusksJYPSbvsjYmBjBQBMpYMjLfZcCKORIkKjSp0AHdodo+iPRxZv3nc3/lKW3NcIqst2gdaLS+Q1e4uPeUo5SYvKcpdEQCCTOE5I0rlje51Q5zWjWh1PBU23ygsI0tFVKTyzfAWfNufLNqMcCouQiopkhWt9l6Rhb6c1dTZsnkshNIFJrMWVxUFDSm/mvQQujJZG43xfZExpcQGjEToBxVpXqdVXGPDPR9lrlMMJD+0/M+aKPO22bp7kAd+3S+CQgg4aktPcu8mxp9QpRwzNDUMjE7IxWQ/wBhbpcxpkeKE6A8FMpcsxNTf7suDSvO9DXDGebv2WZqtXjiJTGAM33a8DC7VxyBPE71TpJWTlyxiqCkwNkeXGriXHic1u4XRoqKSLd2Xk+Bwcw5DUVyIXMo4K76ouOT06W/GCFr9S4ZDvUgsmHZNRQLWy2PlNXny3BNKtGdO+TKqOCn5MdTCZ2nLwXLPfzrPqcQ/LvPJK37YdGjonO6z2/Bl3ttHPOaVLGbmNPud6zJ2SZ63T+n1w57MhV5kO7YrhROo3lpq0kHuNFN0kcyqjL/AFCS49rJIyGzHEz828fumKrn0zK1np+FuiehWWcPaHNIIOfqm089GI/jwyei6OTBv63mGEuGpyHMqq2W1HE3hHnZNTU6nU8Ss3t5Em8iQAJT+kQT3YwCJlOAPmcys215kel0sVCtY8lwKoYFVQIgpghFaZ2saXO0H1VlVUpvCO4x3dAveF4GU6ADln6rbo0mxZyMrTJrkVxXl/DO6rQ4HdvHIpxcCuo9Pi1lB6dqIBEJC7XIN3k8AF0jJhppbtrQI3ztY+aoEbGt/wB3WP7I4NCrQpctsx7Jb3RuxBrCe9qmC2WjTXbDC7trTK0x4ML6ajSn0SurnthwIXaVQeUcLAznllPjgy9ooC+LLPCap3Q2qM8F1EsAjVehay+DRTyuBzw3nId6EmsFds4wrYS2XFgaHbhRWVLjJ5O+blJ5JlcK5XSEQgwo5XL4WQrl4/Zh2qbG4nyHJZF9m6WD3HpejjTV1yyNLGrgdRnSHUCIIAlygt2FvUtf0Tj1T2e47wndPPKPPep0KDUl5PQ0yZIHba/Bb4lRqPqVXdAYFnroTXQioQSPgiCq7vhM8LfZZdn2PT0/iiWFWXIZQIlCA3f1qxPwjRvuVuaGnEMse08dvZllPrOBh/wYqEimlyUrUcL2nc7LkV0hG5bZbv2SrpFsm2kxwVGRM3dmY+289zR5VJWR6hPEkjO1k10bxWUnzgQSwhnCuq63c5RFwYV53NGAX4sA3/8AS0aNRZLhFsLJZwgejeGPDmZkVALh9FrVQljLL3ppS7JxeEnEeiYUsFFnpUJN4fJesl64jR4oeO5dqZj6nRTq8cGkrc8Gfjk7hspkrTIaVp7BZmr1yqez9j+m0jtw14KVv2fc1uKJ2MjPCRQnkRvWRDUpz5PWRvccfww4ZQ4VCaaH67NxKFwXDqBEgA1Nmz95j5/RM6ZmV6v9UeuBOnngN21+C3xfRL3/AFKbfqBgSK6E0OoQSPgiCm7vhR+Fvssu3s9PR+OJYVReJToDKF7W/om0HaOnd3p3Sad2SyXUw3gsXVW8jQQxUOhiocsrXiysZ4jP01+VUUL6iOYjROqAV0jiLydop4TD0gsuaHDE3iRiP92a89qZbpmNfLMi+EqUjldZ8fsmMsEL/txkkLR2W5DnvK3tBp/brz+zRphhZMuqfLxKEOXCv0QK7IbotG/dNqxsz1GR5q2ubyeQvp9ttBHYOwKd4POq8tr4YteT0OieakolgjySax55HGsdnm8Dw6SVzeyXvLeRcSFsroc0eUi0FyaCGUAdKI68mns3+Ji8X0TGn7Mf1X8cT1wJ08+B22nwW+JUXr4lVv1AtILoTXQgUQj1QAu8BRdjvsmeEeyzbViR6bTvMEizVVl+REoxW6W0gH260mR5cfLkvRaevZHBo1x2leqvLRlA5EUFyBcjHOo9UHOK7ZzNrBm3e/LD+Ukei7Tz0I1SS4L0ceJwb+Ygeq4nLEGy2ySUQ2aKZDdkOQ0XnZPLbMKX2Z0VzjIHwRzSYWk8AT8l3VHdJIMfsARdXM+a9PHhJGpHiJyx1RULpPJIyTWRwidiQfRCe7psMgpo7I811uxNGJ6pQsbkE9nMtT0Ou+vZ7qpPXun/AGEtE7l10UL/AGW4xnEWdHTr9DXFTfWudOSx6FTu4PRQeV8jFszWhow6JtmrSko8EoXLL0JQGRwig55NLZ533iPxfRMafkyPVfxo9YDk4effDwZN7XeJ4izQ6g8CFxKO7g5azweeWyyuieWPpUcN6QsjteBScdrwQ1XKOCZlhPRdKXE9bDh3UV7ilBMusrWxSXZJd1tkY5rGkFhcBQitMRzwnckba04tjek1TTUH5CdZz4ZtLkq3oSIZCNcLs/JX6fHuIGQSovRLhGvHwMVMhFT/ADuXMpJdgckuzkOBFUXLEcoiw1wFdihaxgDeAJ7zRYF85uTaEJ9g1tbA2OSKRuRkLmupvwgEO55kV5LR9Ouk1hlHEJrJBZLQGPa+mKhzA1zqMu9OXYdbyXWNTXAQuvF3SNqxzI/zPoC538raA5bzmsT20lwZcqnFmoCqWjnJSvuTDC/lT1TOkjmw6rWZAS/QnuW/Z8Yj9j2wZLJBgDRxaCuNPPcmcUPMDgq5DAkURE112PprQ1pJAaDpx1S07NicmZWpfuT2noEEIY0NG7595XmbbZWSbY3XWq1hIkJXGGui18gJfNlEFpLW5MeMbRwzo4Dz91rUS3RyMaW1qWGPYrI6WRrGkAuOpV9Ud2TvW6iVOGvJxIyhI3gkehVclhjdEnOOWcoY5O87U2ySJ72FrhVh7TTvpxVvMOhKKjqoc9BDcW1UoeBI7G0mhO8clfXOXkztZp6Wvg+g/YmvJkeTz7a38S7kPZIXfYVu7MYlUooRpg/c/wD6JmX0Q1JfBFGy9tnib7pKf0ZzpvyoLQFl+T0a4RVvQfYyeB3srdP+Q5s4jkFrTAWGh4AjkV6TKxg0tNcrIf0iUGDRuSejy0/zD5j/AApLWRbimvAvem0ZVssroJX4gejcatduFcy2u6hJXenvjOOMi9E2uGatktFpazqRCQfy4nYMvMGqUuhTueGC588GXarvtc8rXTR0pk1oILWg6579yv09lNcXh8ijjKXZvwWOKzsxvwjCM3nQcu9J2aidz2RLYQ28tlHpn2twwtwRNIcCe047j3DuQ2qtYYpZbuZu2i0NiZidoPnwAVVVTtlwVQhuYJXjeT5jnk3cP3W7RpY18tD0KtvJTjiMjgxuZJFe4Iaq9KLOL7U1gvX22kgHBrUNG/hlHWnXBQTrGRlDmTwsm1sjZzia878TjyyWbr5bamjHolvuYYFefzlGrliUIDO3MHUjlGrHUPheAPcN9U9opdpgzhpkGzTvvEXM+y0qOMlnqUvhFoq2z4j/ABO/UVTP7GnS/wDHEhKkew3L/GwotNxums0UkfaDACOI/dOSrzyec0usVTcGuDW2QsIMWGWMAtORIVkI8cil0vlmHATNVnkq8nnu134l3Jv1SF32FLuzGVKKUacf4M/1EzL6Ial9EULOeuzxt90lZ9WcaX8qC+qy88npMcFa8/gyeB3sVZR+RHFvMMFO/wCEdDG7eGNW9N/5opdA9Ob3A2UwbqWOxNcQQRqMwuJRUlh+QSimmasF/N0mbh7x1mnmNQsuzQyi3sEpV7ezXikDgC01BFQe5Z8lKLwVplO9r0js7cT655NaNXGlaDgraKZWvCOJ2qH/AEGLSJLS+N9pIZG7MMr1WtrqeJpvWxDTqmPxWWKqTsy0E8N6WYUa2Vm4AA+QCy50WtttFDg+2iS97J0sZbwzHMKaaz25AhJqQHWOLpZOjxBvue4LY1F0lHOC669rhBpd92shFGjmVhWWymLcvlgzfzwZ3U3UHmAt7QrFKNHT/UoVThcNRBkaygp2MbWEu/tH9uv0WF6pZmSijM0dO3c2ECy8YHkMoEp3xZelgkZvLTTucBUedVbTLbJHNn1QLbGy4poT/mi3YfbjrBzrJZqQ1s+I/wATv1FLz7Nqn8cSAlRdkv8Ao8Hqeyv4WPwhaUXwePseZM22RhE5TKzVCeTz7a4feXcm/VI3fYUu7MQhUoqRpRH7mf6qaf0GZfjRzd13l9Hk0AcCMqk09gsy2fg609eJbjRNvLJWskoQ+uBwyzGoI8x6pZ155NiuzPBZvMfYyeB36Spp+LUWzXxY9ss4khjacuo0rR1VntzT/gvopOKYNW+7zCRVxdUV5UV+ludiNfS75fZmbbCaChIq5oqOBKb8omuscK+C1aoMDnNrWh1O9STxksolvrTkE1kbRjRwaPZecsebBeeN3APbbx5Qu3NeQTwxNy9k96fJKTFL1zka8vhwf0/qtdch0MU0ylZ4xjbl/M39QXFy+DGLaltDSQ6rzyfyRkv7ArsowGeao0a0hbep/EyX/cLiVgAfYEXr8aTxFek0n4V/w0dP9Somi0dQL6NfZm0yOPQAgMxOc40zw6ltdwOiyddXHa5PszYSas2hmVhIdf7OUQGBtXa54AySFwAJwPBFQK9hw4HUeab00IyfJw+zK2Shwzxb6kn5LXq7aDrI4qT/AKc274j/ABu/UUvZ2bFH4oldSPZJ/Vnqmyp+6xeELSj0ePfbNxhRAU2KeSLsAdrx95dyb9UhdncKXLkxFSirDNKL8Gf6qbl9ENS/GjmwXo2NuF4OvVIBNamtMllW1OXJdprE+BpIZLTKx7RgjiJpjqHPcaAmg0AAGvFBOMY4HI8Mv3na3NikxMNMDsxmOzv3qupL3ExiVq2mjZpmvjiLTUYAm/UucFem8mFtL2mcj7hWem8RZraYwLbo3xN/UtNrnJz6j+E1LbHitBHFwHtVVXvbBsND20xNe8ra2GN0jtG0+ZAAHqsCEd8mUykkQbQ2XpYHgZmmJvNuY9vmrNK3XYV2LdEHmWjHBAeDCPmF6CLyslfp/TyKHtN8Tf1BC36Mcta2BlJvXnF9s/oxvIKbJn7ebwt91t6n8TDf9wuKwf0B9gRevxpPEV6XTLFKNGniJQtTqAHvb7piTwC2WyOSZR9Fy5SNzZi0wQ43SSMa59KNJzDWjP1+ixvU4WTkkuhZqMbG2FgkBFRmKVB7lkNPOC1ENktkczcUTg9taVB38EZwcezmMlJZRl7QWyzlkkEsjWvLdDWoOrD60V+nhNYkgPl8GJsjKTNDXWv0WxXwya1v24r+itvxH+N36iqJ9mxTxVEgohF8nVqSgz1PZQfdYvCtOPR42X2aNhpoiApxFDyTyCm2t3OxCVoJFKOoK0poVRfXnoouj+gSfK0b/TPyolY1SyURjLIUWW5pDYTUHEXdIG93DnRNyrbjgalH4JAs+YNNTSrSDQ69U1pQpOcHFNMqpTjNBHel5MgYHPBzIAaMzV24cqFZqrcpGnnJZbICAdK6VyOYrpyquUtrz+gNPBkRu/hZg3/1S9ngx+pb86hMTn71WSyie062jbmw7qEJj09/FmvpWD9pbXC0al7QPWv0Wp3g59RliphU27yJ3vduPV5kDP5rM12o/wBSuqeaYg9txacZis7OsScbwM6Nbk2vMknyXOgq7bF9TaotIILplxRMOpADTzbln8vVLalbbMoZTUksAo2xmN0kYBIY407muOJvyK2dLLdAU01qrk0ySEEuGAFzgQaAV0IP0VlizFjV2qrcMBk41HkvPbeWZbe7oGNkIiZ5jwY33W5dHNTDd9wrcRSpyFK1O4cSsDY2wPsBLZOHvc4aFxI5VyXpqFipGlV0VpYS8taNS4UVk3yUax4rJp4i1xa4EEGhHBF8jFMvimWLhswfbIq5ijga/wCc1xbHIlq4tPIeYaCnd7Ly03i1/wDRhfQHNgHA2bL8x9mpvX43JL9FGm4TMa/mj+Okr+Vnsr9O8Uod0212cmnsvZy60xhu7rHgBoK+qcpg3yzj1O2KwkRXzZjHPI135iR3gmoKpsjyP6S3dUimATkMycgOJOiEIcnWrvjCB69cFjMdnjYdQB7LRxjB5STUm2i+WLo5KMIQCWsAIoQoBlP/AMRAHYhG2vGihEi1gQCZ94XWxzXEMbipkaZqu2LcWl2FdgNa7kmtVoaS1zY4QT4nEiuXIAeqT02m21ST7ZZvLFrdG5zccT3FhJaejccJ0q08UtHSW4wTcvJyXmSP7ezvAJ7OHEMj1TzXf/itj5DuRWmux9qkjbE2WNo7ZIwtplTLPPVM6XTuHYf/AESh1IKbp2Nhhf0jnOkcOyXbuQGidcY4ZxK2yeNzyjHvq1mHECC+SpwtFes47ydwWKtLZOzno0vfrhDjsu7FbKdFintPXmkzNRp3ALYrgq0ooy5zc22y/flgawhzAADrQU63FZfqFTfyQ/o7F0wdsdGXgwUqJIyCD/tNB8j8ldoZPbyVaqKzwHUVijaataByC0MimDKvHZpkpNHvYDq1riAVy6IS7DuwZexmz8kEshkAAIAyzrSq7aydWz3G1aNlLO91XB1NcOI4fSq59tHKfANbV7Hux9JZxUHVgyz4j9lYngbp1WxEWyuyEnSiWcYQ3st1NeJXPkpv1DsLm2eyz5H9LBmSOs3jTePJdp4LKdS61gqbIbLStmEsowhoo0cSdSeC4xw2V33e40atrIYHFxoG4iSdwC81OuXu9eR+E04GJsfCW2ZtRSuav1sW5xaRXp5JpkV3XOy2W6ZxJwtDW4mnIkDOnqtLR1/DDKLrnF8B3dNyw2cfZNoTqTqU4uFgVk3J5Y96XLDaPiDPiNUHHIY2zh0RXXs1Z4XYmtq7icyilgkpuTyzcRORKEKESBC0xQgioFCQCcqZxyQQXTS7AcuaEOwNHVEVyDA6jZNiOqVQwgp+CMwtJqQCe8KbjnHJMgzpEVqga9uF2YIUnBSWGGuTT4MO6rjhjlMgBL/zONcgTkEI1xiuAym2+TdUBkYao4ASgroCEUMnRzVBHERLoK4GKi7Ouxgg+8Aj2Zl53NDMQZG188suI3qKEVLoMZvOCaW7InMwFowjdoo8SfKAptReDq7rvjhbhiaGjuUa2vgCk5PkuAIhl2JDIc4Q4UBnIkSCChD/2Q=="/>
          <p:cNvSpPr>
            <a:spLocks noChangeAspect="1" noChangeArrowheads="1"/>
          </p:cNvSpPr>
          <p:nvPr/>
        </p:nvSpPr>
        <p:spPr bwMode="auto">
          <a:xfrm>
            <a:off x="155575" y="-800100"/>
            <a:ext cx="2857500"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descr="http://todosexto.wikispaces.com/file/view/censo%2Bde%2Bpoblacion%2By%2Bvivienda%2B2010.JPG/415846458/300x175/censo%2Bde%2Bpoblacion%2By%2Bvivienda%2B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232" y="4365777"/>
            <a:ext cx="2522443" cy="1769196"/>
          </a:xfrm>
          <a:prstGeom prst="rect">
            <a:avLst/>
          </a:prstGeom>
          <a:noFill/>
          <a:extLst>
            <a:ext uri="{909E8E84-426E-40DD-AFC4-6F175D3DCCD1}">
              <a14:hiddenFill xmlns:a14="http://schemas.microsoft.com/office/drawing/2010/main">
                <a:solidFill>
                  <a:srgbClr val="FFFFFF"/>
                </a:solidFill>
              </a14:hiddenFill>
            </a:ext>
          </a:extLst>
        </p:spPr>
      </p:pic>
      <p:sp>
        <p:nvSpPr>
          <p:cNvPr id="21" name="Rectángulo redondeado 20"/>
          <p:cNvSpPr/>
          <p:nvPr/>
        </p:nvSpPr>
        <p:spPr>
          <a:xfrm>
            <a:off x="1526329" y="1965110"/>
            <a:ext cx="1668625" cy="82215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Investigación Básica (preclínica)</a:t>
            </a:r>
            <a:endParaRPr lang="es-ES" b="1" dirty="0"/>
          </a:p>
        </p:txBody>
      </p:sp>
      <p:sp>
        <p:nvSpPr>
          <p:cNvPr id="22" name="Rectángulo redondeado 21"/>
          <p:cNvSpPr/>
          <p:nvPr/>
        </p:nvSpPr>
        <p:spPr>
          <a:xfrm>
            <a:off x="5645665" y="1845389"/>
            <a:ext cx="1668625" cy="82215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smtClean="0"/>
              <a:t>Investigación Clínica</a:t>
            </a:r>
            <a:endParaRPr lang="es-ES" b="1" dirty="0"/>
          </a:p>
        </p:txBody>
      </p:sp>
      <p:sp>
        <p:nvSpPr>
          <p:cNvPr id="23" name="Rectángulo redondeado 22"/>
          <p:cNvSpPr/>
          <p:nvPr/>
        </p:nvSpPr>
        <p:spPr>
          <a:xfrm>
            <a:off x="9469793" y="1867046"/>
            <a:ext cx="1817289" cy="82215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smtClean="0"/>
              <a:t>Investigación Epidemiológica</a:t>
            </a:r>
            <a:endParaRPr lang="es-ES" b="1" dirty="0"/>
          </a:p>
        </p:txBody>
      </p:sp>
      <p:sp>
        <p:nvSpPr>
          <p:cNvPr id="24" name="Rectángulo 23"/>
          <p:cNvSpPr/>
          <p:nvPr/>
        </p:nvSpPr>
        <p:spPr>
          <a:xfrm>
            <a:off x="1012231" y="2910092"/>
            <a:ext cx="2541036" cy="1169551"/>
          </a:xfrm>
          <a:prstGeom prst="rect">
            <a:avLst/>
          </a:prstGeom>
        </p:spPr>
        <p:txBody>
          <a:bodyPr wrap="square">
            <a:spAutoFit/>
          </a:bodyPr>
          <a:lstStyle/>
          <a:p>
            <a:pPr algn="ctr"/>
            <a:r>
              <a:rPr lang="es-ES" sz="1400" dirty="0" smtClean="0"/>
              <a:t>mejor </a:t>
            </a:r>
            <a:r>
              <a:rPr lang="es-ES" sz="1400" dirty="0"/>
              <a:t>conocimiento de los mecanismos moleculares, bioquímicos y celulares implicados en la etiopatogenia de las </a:t>
            </a:r>
            <a:r>
              <a:rPr lang="es-ES" sz="1400" dirty="0" smtClean="0"/>
              <a:t>enfermedades</a:t>
            </a:r>
            <a:endParaRPr lang="es-ES" sz="1400" dirty="0"/>
          </a:p>
        </p:txBody>
      </p:sp>
      <p:sp>
        <p:nvSpPr>
          <p:cNvPr id="25" name="CuadroTexto 24"/>
          <p:cNvSpPr txBox="1"/>
          <p:nvPr/>
        </p:nvSpPr>
        <p:spPr>
          <a:xfrm>
            <a:off x="4935895" y="2743443"/>
            <a:ext cx="3247052" cy="1169551"/>
          </a:xfrm>
          <a:prstGeom prst="rect">
            <a:avLst/>
          </a:prstGeom>
          <a:noFill/>
        </p:spPr>
        <p:txBody>
          <a:bodyPr wrap="square" rtlCol="0">
            <a:spAutoFit/>
          </a:bodyPr>
          <a:lstStyle/>
          <a:p>
            <a:pPr algn="ctr"/>
            <a:r>
              <a:rPr lang="es-ES" sz="1400" dirty="0"/>
              <a:t>centrada en los </a:t>
            </a:r>
            <a:r>
              <a:rPr lang="es-ES" sz="1400" dirty="0" smtClean="0"/>
              <a:t>pacientes: estudia </a:t>
            </a:r>
            <a:r>
              <a:rPr lang="es-ES" sz="1400" dirty="0"/>
              <a:t>la prevención, diagnóstico y tratamiento de las enfermedades y el conocimiento de su historia </a:t>
            </a:r>
            <a:r>
              <a:rPr lang="es-ES" sz="1400" dirty="0" smtClean="0"/>
              <a:t>natural (por </a:t>
            </a:r>
            <a:r>
              <a:rPr lang="es-ES" sz="1400" dirty="0" err="1" smtClean="0"/>
              <a:t>ej</a:t>
            </a:r>
            <a:r>
              <a:rPr lang="es-ES" sz="1400" dirty="0" smtClean="0"/>
              <a:t>, los </a:t>
            </a:r>
            <a:r>
              <a:rPr lang="es-ES" sz="1400" dirty="0"/>
              <a:t>ensayos </a:t>
            </a:r>
            <a:r>
              <a:rPr lang="es-ES" sz="1400" dirty="0" smtClean="0"/>
              <a:t>clínicos)</a:t>
            </a:r>
            <a:endParaRPr lang="es-ES" sz="1400" dirty="0"/>
          </a:p>
        </p:txBody>
      </p:sp>
      <p:sp>
        <p:nvSpPr>
          <p:cNvPr id="26" name="Rectángulo 25"/>
          <p:cNvSpPr/>
          <p:nvPr/>
        </p:nvSpPr>
        <p:spPr>
          <a:xfrm>
            <a:off x="8646367" y="2768079"/>
            <a:ext cx="3315478" cy="1475404"/>
          </a:xfrm>
          <a:prstGeom prst="rect">
            <a:avLst/>
          </a:prstGeom>
        </p:spPr>
        <p:txBody>
          <a:bodyPr wrap="square">
            <a:spAutoFit/>
          </a:bodyPr>
          <a:lstStyle/>
          <a:p>
            <a:pPr lvl="0" algn="ctr">
              <a:lnSpc>
                <a:spcPct val="107000"/>
              </a:lnSpc>
              <a:spcAft>
                <a:spcPts val="800"/>
              </a:spcAft>
              <a:buSzPts val="1000"/>
              <a:tabLst>
                <a:tab pos="457200" algn="l"/>
              </a:tabLst>
            </a:pPr>
            <a:r>
              <a:rPr lang="es-ES" sz="1400" dirty="0">
                <a:ea typeface="Times New Roman" panose="02020603050405020304" pitchFamily="18" charset="0"/>
                <a:cs typeface="Times New Roman" panose="02020603050405020304" pitchFamily="18" charset="0"/>
              </a:rPr>
              <a:t>tiene por objeto a la población, y estudia la frecuencia, </a:t>
            </a:r>
            <a:r>
              <a:rPr lang="es-ES" sz="1400" dirty="0" smtClean="0">
                <a:ea typeface="Times New Roman" panose="02020603050405020304" pitchFamily="18" charset="0"/>
                <a:cs typeface="Times New Roman" panose="02020603050405020304" pitchFamily="18" charset="0"/>
              </a:rPr>
              <a:t>distribución, factores </a:t>
            </a:r>
            <a:r>
              <a:rPr lang="es-ES" sz="1400" dirty="0">
                <a:ea typeface="Times New Roman" panose="02020603050405020304" pitchFamily="18" charset="0"/>
                <a:cs typeface="Times New Roman" panose="02020603050405020304" pitchFamily="18" charset="0"/>
              </a:rPr>
              <a:t>de riesgo e impacto en la salud pública, así como el impacto, </a:t>
            </a:r>
            <a:r>
              <a:rPr lang="es-ES" sz="1400" dirty="0" smtClean="0">
                <a:ea typeface="Times New Roman" panose="02020603050405020304" pitchFamily="18" charset="0"/>
                <a:cs typeface="Times New Roman" panose="02020603050405020304" pitchFamily="18" charset="0"/>
              </a:rPr>
              <a:t>que </a:t>
            </a:r>
            <a:r>
              <a:rPr lang="es-ES" sz="1400" dirty="0">
                <a:ea typeface="Times New Roman" panose="02020603050405020304" pitchFamily="18" charset="0"/>
                <a:cs typeface="Times New Roman" panose="02020603050405020304" pitchFamily="18" charset="0"/>
              </a:rPr>
              <a:t>las acciones y recursos de los sistemas sanitarios tienen sobre la salud de la </a:t>
            </a:r>
            <a:r>
              <a:rPr lang="es-ES" sz="1400" dirty="0" smtClean="0">
                <a:ea typeface="Times New Roman" panose="02020603050405020304" pitchFamily="18" charset="0"/>
                <a:cs typeface="Times New Roman" panose="02020603050405020304" pitchFamily="18" charset="0"/>
              </a:rPr>
              <a:t>población</a:t>
            </a:r>
            <a:endParaRPr lang="es-ES" sz="1400" dirty="0">
              <a:effectLst/>
              <a:ea typeface="Calibri" panose="020F0502020204030204" pitchFamily="34" charset="0"/>
              <a:cs typeface="Times New Roman" panose="02020603050405020304" pitchFamily="18" charset="0"/>
            </a:endParaRPr>
          </a:p>
        </p:txBody>
      </p:sp>
      <p:sp>
        <p:nvSpPr>
          <p:cNvPr id="15" name="Título 1"/>
          <p:cNvSpPr txBox="1">
            <a:spLocks/>
          </p:cNvSpPr>
          <p:nvPr/>
        </p:nvSpPr>
        <p:spPr>
          <a:xfrm>
            <a:off x="2272145" y="203498"/>
            <a:ext cx="9551555" cy="942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r"/>
            <a:r>
              <a:rPr lang="es-ES" sz="4000" b="1" dirty="0" smtClean="0">
                <a:solidFill>
                  <a:srgbClr val="C00000"/>
                </a:solidFill>
              </a:rPr>
              <a:t>Investigación biomédica: conceptos básicos</a:t>
            </a:r>
            <a:endParaRPr lang="es-ES" sz="4000" b="1" dirty="0">
              <a:solidFill>
                <a:srgbClr val="C00000"/>
              </a:solidFill>
            </a:endParaRPr>
          </a:p>
        </p:txBody>
      </p:sp>
      <p:cxnSp>
        <p:nvCxnSpPr>
          <p:cNvPr id="16" name="Gerade Verbindung 14"/>
          <p:cNvCxnSpPr/>
          <p:nvPr/>
        </p:nvCxnSpPr>
        <p:spPr>
          <a:xfrm>
            <a:off x="2428295" y="1004171"/>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6788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RlXirAX9Sul93_UTAxdHexG5jpZ3nih9ocJC1pj8vLtSK-t0Y9F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73" y="4620403"/>
            <a:ext cx="2385253" cy="1701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ytimg.com/vi/vSQz9RdYG18/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763" y="4552388"/>
            <a:ext cx="2358928" cy="176919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data:image/jpeg;base64,/9j/4AAQSkZJRgABAQAAAQABAAD/2wCEAAkGBxISEhUUEBQUFBUXGBYVFRQUFBUXFxUUFBQWFhUUFBcYHCggGBolHBQUITEhJSkrLi4uFx8zODMsNygtLiwBCgoKDg0OGhAQFywcHBwsLCwsLCwsLCwsLCwsLCwsLCwsLCwsLCwsLCwsLCwsLCwsLCw3LCwsNywsNzcsLCw3LP/AABEIAIwA8AMBEQACEQEDEQH/xAAbAAABBQEBAAAAAAAAAAAAAAAGAAEDBAUCB//EAD4QAAEDAQUECAMGBQQDAAAAAAEAAgMRBAUSITEGQVFxEyIyYXKBkbEzocEjJDRSstEUQnOC8Adi4fEVQ4P/xAAaAQACAwEBAAAAAAAAAAAAAAABBAADBQIG/8QAKBEAAgIBBAEEAwADAQAAAAAAAAECAxEEEiExQQUTIjIzUWEjQnEU/9oADAMBAAIRAxEAPwD1dqIDsKEOlCDKEHChMCqphBK9otjGdo+SqnfCHZ3GuTIG3tFxpzC5jqa5nTqkXopAcxmFcmkuCrDRKCiuiHQChBUUIMaqEEoQVVCHDnKEOaqAFVQg4KhDsKBFVQhw9x3KEGcVCCDkQHYcokgpJ9lO0XvCw0fIwHgXCqrdiXBdHTXPlLgks9ujk7Dmu5EFRSUgShOPaLIJXZWzoFQ5GqiEqNQASAqEKlvvKOEVkdTgN55BcTmogbwY42vhrSjqcaKlamLfQFZFmrBe8T24g4U+asd0EstlsE5dENpvdtDgrXvCVv1kNvxZfXS2+THLq5nM8VhyslN5Y/GKQkMtdHbSJbvtjoX0zLHagZ4D+xWrpNUksTYnbRno3YL0jJArQnSuS0I6iEniLyJuuUezQa9XnB1VQgqqEFVQhzVQhE91NUG0uyLkqOvGIfzhVe/D9h2k8UzXCrSDyVqaa4Bg7RASAqB6OJpwwVcaAb1ECTwYFp2pbXqNJHHRWKpsolqYrwSWLaBjzRwwlCUHE7rtU+jZDqrhclnnAGbaX69ruhiJbve4a56NHBK3za4Rs+n6SM475AWEq5M20lF7UuCazWh0ZxMcWniD78UYTaOL6IWLhHpmyl9fxEfW7bdVoVy3I8xqqvam0bwXYqxIhKbUADvdQEncpnCIeZXpbXTSF7jvy7h3LLsk3ITsm84KYC5bK8E9ktD2O6hGdAaiqiqjP7dDel1Lg8BW6ySMoXuBDtKClPmqdbpIVxzA1abt7OFnZY4JQhWvCVzWjo6YnOa0VFdTnlyTOmoVkuSq6zYatnuSQlpfIKAg0Daad62qtLXW8x7EJ6h2cYCOPgmigkooQVFCCChBlEQG74thc4tHZHzKxtVqG5bUWqJmJB5XTOsCZaHRHG3dm4cRvTul1MlLDA0F1nmD2hw0Oa22+ClkwKD4IC21tpJcIxoBU95TFUc8impsxwDxVwjyxlGlg7jJp5QVXJeJ6B5dV3R1yGpoK0CTnwa1PKyzz+87T0sr3kEYiTQ6gbqrMszuPV6auEaltKwXA2JQmAg2MtnR2imocKee5NafJh+q1Q78np7QnEYvSwLCoQqtQANaGVYRxB9lzJZRH0eWTRlri06gkHyWbNNMz5ppka5Bk6iYS5rRqSAFdVDLyXVL5JnpctlxRhu8AUPJOXR9yG3A/XZtZgTdU0f1T36eu9YNulnB9ZNKu1SXBBJamN1cOQzJ5AVKrjROXSO3Mmu2yl7unnGCNgq1p173O7+5bWl0qpWRKdjuliJRvHbGRxIgaGt3E5k8DTcm9zZpVemcZYrBtjK0jpQHDeRkR+6BTf6fsjlBzY7Y2Roe01BRMhpxeGY9/bUx2c4QMb97QaAcyoN06SVhkWXb3P7SKg4tdWnkQFC+fp7ishbYra2Vgewgg6I+BCUdrwwWtAo414n3XnL1ttyWx5I1SlghHaHgMcToAfZWVJymsECXZ5p/h4664QvR+EUM0Qu2DyCe1UBEgducKeY3K6p+BLVVvOTCKu2imREjepJ4QY8vAT7IQHonOcO2ajluSj5ZqQTjEHtubAI5WuaKNcKHxA/t7JG+GDf9MuW3ZLsGksmbOccMQRUcklLasht/p/YBR8hG+gPJP1RxFHmNdZvsYcAq4ROioQqNQAdqchQMbS3G156RjmtdvB0KoshHyVzrTBL+FfWnU54skv7cH5KlUgr2cuFrD0j3B791NByTVcIx6ZfCHHBs2u8WtyHWPt5qi/WRr8jFdDl4Mm12p0mTqU4Ur7rPn6jY+kNrSx8lSKEMNW0H9oXMfULYhelj+yDaO8pDDgIFCRmMstaUT+n1fu8Mu0unipZBNO9cGxh/scKHfawwx2HthEUo1Dcx6VU8nmdVBe+0BU0xe4ucalxJNeJK7wbVcFGCSOFDpvHAY/6e2pwe+PdqAuWY+vglJYCC+rAa42Cv5gNeYSep0u7lCMJYB99rY3tEg8MJqsx6OzOGjvciMN6ZwEhEUVanGQC+m6m4LR0+kUOWdbJNcIObHNGWgMIIHAp5FMouL5JSc10cP+FW87PHIwiSgHHhyRTafBJpSWGAtus2A9R7HjvyPyXe6f6EpU157JrsuxshBmkFMjgGh511Qbl5Lqq4eHyHELAAA3TdRV5yXvorXrdzJ2Fj/wDkHihNJ9l1M5Vy3I86vO5XROpiaRzFfPNJyqiblfqEnzKJNdGz7pnZuaG78wT5cF3CpfsX1eusksJYPSbvsjYmBjBQBMpYMjLfZcCKORIkKjSp0AHdodo+iPRxZv3nc3/lKW3NcIqst2gdaLS+Q1e4uPeUo5SYvKcpdEQCCTOE5I0rlje51Q5zWjWh1PBU23ygsI0tFVKTyzfAWfNufLNqMcCouQiopkhWt9l6Rhb6c1dTZsnkshNIFJrMWVxUFDSm/mvQQujJZG43xfZExpcQGjEToBxVpXqdVXGPDPR9lrlMMJD+0/M+aKPO22bp7kAd+3S+CQgg4aktPcu8mxp9QpRwzNDUMjE7IxWQ/wBhbpcxpkeKE6A8FMpcsxNTf7suDSvO9DXDGebv2WZqtXjiJTGAM33a8DC7VxyBPE71TpJWTlyxiqCkwNkeXGriXHic1u4XRoqKSLd2Xk+Bwcw5DUVyIXMo4K76ouOT06W/GCFr9S4ZDvUgsmHZNRQLWy2PlNXny3BNKtGdO+TKqOCn5MdTCZ2nLwXLPfzrPqcQ/LvPJK37YdGjonO6z2/Bl3ttHPOaVLGbmNPud6zJ2SZ63T+n1w57MhV5kO7YrhROo3lpq0kHuNFN0kcyqjL/AFCS49rJIyGzHEz828fumKrn0zK1np+FuiehWWcPaHNIIOfqm089GI/jwyei6OTBv63mGEuGpyHMqq2W1HE3hHnZNTU6nU8Ss3t5Em8iQAJT+kQT3YwCJlOAPmcys215kel0sVCtY8lwKoYFVQIgpghFaZ2saXO0H1VlVUpvCO4x3dAveF4GU6ADln6rbo0mxZyMrTJrkVxXl/DO6rQ4HdvHIpxcCuo9Pi1lB6dqIBEJC7XIN3k8AF0jJhppbtrQI3ztY+aoEbGt/wB3WP7I4NCrQpctsx7Jb3RuxBrCe9qmC2WjTXbDC7trTK0x4ML6ajSn0SurnthwIXaVQeUcLAznllPjgy9ooC+LLPCap3Q2qM8F1EsAjVehay+DRTyuBzw3nId6EmsFds4wrYS2XFgaHbhRWVLjJ5O+blJ5JlcK5XSEQgwo5XL4WQrl4/Zh2qbG4nyHJZF9m6WD3HpejjTV1yyNLGrgdRnSHUCIIAlygt2FvUtf0Tj1T2e47wndPPKPPep0KDUl5PQ0yZIHba/Bb4lRqPqVXdAYFnroTXQioQSPgiCq7vhM8LfZZdn2PT0/iiWFWXIZQIlCA3f1qxPwjRvuVuaGnEMse08dvZllPrOBh/wYqEimlyUrUcL2nc7LkV0hG5bZbv2SrpFsm2kxwVGRM3dmY+289zR5VJWR6hPEkjO1k10bxWUnzgQSwhnCuq63c5RFwYV53NGAX4sA3/8AS0aNRZLhFsLJZwgejeGPDmZkVALh9FrVQljLL3ppS7JxeEnEeiYUsFFnpUJN4fJesl64jR4oeO5dqZj6nRTq8cGkrc8Gfjk7hspkrTIaVp7BZmr1yqez9j+m0jtw14KVv2fc1uKJ2MjPCRQnkRvWRDUpz5PWRvccfww4ZQ4VCaaH67NxKFwXDqBEgA1Nmz95j5/RM6ZmV6v9UeuBOnngN21+C3xfRL3/AFKbfqBgSK6E0OoQSPgiCm7vhR+Fvssu3s9PR+OJYVReJToDKF7W/om0HaOnd3p3Sad2SyXUw3gsXVW8jQQxUOhiocsrXiysZ4jP01+VUUL6iOYjROqAV0jiLydop4TD0gsuaHDE3iRiP92a89qZbpmNfLMi+EqUjldZ8fsmMsEL/txkkLR2W5DnvK3tBp/brz+zRphhZMuqfLxKEOXCv0QK7IbotG/dNqxsz1GR5q2ubyeQvp9ttBHYOwKd4POq8tr4YteT0OieakolgjySax55HGsdnm8Dw6SVzeyXvLeRcSFsroc0eUi0FyaCGUAdKI68mns3+Ji8X0TGn7Mf1X8cT1wJ08+B22nwW+JUXr4lVv1AtILoTXQgUQj1QAu8BRdjvsmeEeyzbViR6bTvMEizVVl+REoxW6W0gH260mR5cfLkvRaevZHBo1x2leqvLRlA5EUFyBcjHOo9UHOK7ZzNrBm3e/LD+Ukei7Tz0I1SS4L0ceJwb+Ygeq4nLEGy2ySUQ2aKZDdkOQ0XnZPLbMKX2Z0VzjIHwRzSYWk8AT8l3VHdJIMfsARdXM+a9PHhJGpHiJyx1RULpPJIyTWRwidiQfRCe7psMgpo7I811uxNGJ6pQsbkE9nMtT0Ou+vZ7qpPXun/AGEtE7l10UL/AGW4xnEWdHTr9DXFTfWudOSx6FTu4PRQeV8jFszWhow6JtmrSko8EoXLL0JQGRwig55NLZ533iPxfRMafkyPVfxo9YDk4effDwZN7XeJ4izQ6g8CFxKO7g5azweeWyyuieWPpUcN6QsjteBScdrwQ1XKOCZlhPRdKXE9bDh3UV7ilBMusrWxSXZJd1tkY5rGkFhcBQitMRzwnckba04tjek1TTUH5CdZz4ZtLkq3oSIZCNcLs/JX6fHuIGQSovRLhGvHwMVMhFT/ADuXMpJdgckuzkOBFUXLEcoiw1wFdihaxgDeAJ7zRYF85uTaEJ9g1tbA2OSKRuRkLmupvwgEO55kV5LR9Ouk1hlHEJrJBZLQGPa+mKhzA1zqMu9OXYdbyXWNTXAQuvF3SNqxzI/zPoC538raA5bzmsT20lwZcqnFmoCqWjnJSvuTDC/lT1TOkjmw6rWZAS/QnuW/Z8Yj9j2wZLJBgDRxaCuNPPcmcUPMDgq5DAkURE112PprQ1pJAaDpx1S07NicmZWpfuT2noEEIY0NG7595XmbbZWSbY3XWq1hIkJXGGui18gJfNlEFpLW5MeMbRwzo4Dz91rUS3RyMaW1qWGPYrI6WRrGkAuOpV9Ud2TvW6iVOGvJxIyhI3gkehVclhjdEnOOWcoY5O87U2ySJ72FrhVh7TTvpxVvMOhKKjqoc9BDcW1UoeBI7G0mhO8clfXOXkztZp6Wvg+g/YmvJkeTz7a38S7kPZIXfYVu7MYlUooRpg/c/wD6JmX0Q1JfBFGy9tnib7pKf0ZzpvyoLQFl+T0a4RVvQfYyeB3srdP+Q5s4jkFrTAWGh4AjkV6TKxg0tNcrIf0iUGDRuSejy0/zD5j/AApLWRbimvAvem0ZVssroJX4gejcatduFcy2u6hJXenvjOOMi9E2uGatktFpazqRCQfy4nYMvMGqUuhTueGC588GXarvtc8rXTR0pk1oILWg6579yv09lNcXh8ijjKXZvwWOKzsxvwjCM3nQcu9J2aidz2RLYQ28tlHpn2twwtwRNIcCe047j3DuQ2qtYYpZbuZu2i0NiZidoPnwAVVVTtlwVQhuYJXjeT5jnk3cP3W7RpY18tD0KtvJTjiMjgxuZJFe4Iaq9KLOL7U1gvX22kgHBrUNG/hlHWnXBQTrGRlDmTwsm1sjZzia878TjyyWbr5bamjHolvuYYFefzlGrliUIDO3MHUjlGrHUPheAPcN9U9opdpgzhpkGzTvvEXM+y0qOMlnqUvhFoq2z4j/ABO/UVTP7GnS/wDHEhKkew3L/GwotNxums0UkfaDACOI/dOSrzyec0usVTcGuDW2QsIMWGWMAtORIVkI8cil0vlmHATNVnkq8nnu134l3Jv1SF32FLuzGVKKUacf4M/1EzL6Ial9EULOeuzxt90lZ9WcaX8qC+qy88npMcFa8/gyeB3sVZR+RHFvMMFO/wCEdDG7eGNW9N/5opdA9Ob3A2UwbqWOxNcQQRqMwuJRUlh+QSimmasF/N0mbh7x1mnmNQsuzQyi3sEpV7ezXikDgC01BFQe5Z8lKLwVplO9r0js7cT655NaNXGlaDgraKZWvCOJ2qH/AEGLSJLS+N9pIZG7MMr1WtrqeJpvWxDTqmPxWWKqTsy0E8N6WYUa2Vm4AA+QCy50WtttFDg+2iS97J0sZbwzHMKaaz25AhJqQHWOLpZOjxBvue4LY1F0lHOC669rhBpd92shFGjmVhWWymLcvlgzfzwZ3U3UHmAt7QrFKNHT/UoVThcNRBkaygp2MbWEu/tH9uv0WF6pZmSijM0dO3c2ECy8YHkMoEp3xZelgkZvLTTucBUedVbTLbJHNn1QLbGy4poT/mi3YfbjrBzrJZqQ1s+I/wATv1FLz7Nqn8cSAlRdkv8Ao8Hqeyv4WPwhaUXwePseZM22RhE5TKzVCeTz7a4feXcm/VI3fYUu7MQhUoqRpRH7mf6qaf0GZfjRzd13l9Hk0AcCMqk09gsy2fg609eJbjRNvLJWskoQ+uBwyzGoI8x6pZ155NiuzPBZvMfYyeB36Spp+LUWzXxY9ss4khjacuo0rR1VntzT/gvopOKYNW+7zCRVxdUV5UV+ludiNfS75fZmbbCaChIq5oqOBKb8omuscK+C1aoMDnNrWh1O9STxksolvrTkE1kbRjRwaPZecsebBeeN3APbbx5Qu3NeQTwxNy9k96fJKTFL1zka8vhwf0/qtdch0MU0ylZ4xjbl/M39QXFy+DGLaltDSQ6rzyfyRkv7ArsowGeao0a0hbep/EyX/cLiVgAfYEXr8aTxFek0n4V/w0dP9Somi0dQL6NfZm0yOPQAgMxOc40zw6ltdwOiyddXHa5PszYSas2hmVhIdf7OUQGBtXa54AySFwAJwPBFQK9hw4HUeab00IyfJw+zK2Shwzxb6kn5LXq7aDrI4qT/AKc274j/ABu/UUvZ2bFH4oldSPZJ/Vnqmyp+6xeELSj0ePfbNxhRAU2KeSLsAdrx95dyb9UhdncKXLkxFSirDNKL8Gf6qbl9ENS/GjmwXo2NuF4OvVIBNamtMllW1OXJdprE+BpIZLTKx7RgjiJpjqHPcaAmg0AAGvFBOMY4HI8Mv3na3NikxMNMDsxmOzv3qupL3ExiVq2mjZpmvjiLTUYAm/UucFem8mFtL2mcj7hWem8RZraYwLbo3xN/UtNrnJz6j+E1LbHitBHFwHtVVXvbBsND20xNe8ra2GN0jtG0+ZAAHqsCEd8mUykkQbQ2XpYHgZmmJvNuY9vmrNK3XYV2LdEHmWjHBAeDCPmF6CLyslfp/TyKHtN8Tf1BC36Mcta2BlJvXnF9s/oxvIKbJn7ebwt91t6n8TDf9wuKwf0B9gRevxpPEV6XTLFKNGniJQtTqAHvb7piTwC2WyOSZR9Fy5SNzZi0wQ43SSMa59KNJzDWjP1+ixvU4WTkkuhZqMbG2FgkBFRmKVB7lkNPOC1ENktkczcUTg9taVB38EZwcezmMlJZRl7QWyzlkkEsjWvLdDWoOrD60V+nhNYkgPl8GJsjKTNDXWv0WxXwya1v24r+itvxH+N36iqJ9mxTxVEgohF8nVqSgz1PZQfdYvCtOPR42X2aNhpoiApxFDyTyCm2t3OxCVoJFKOoK0poVRfXnoouj+gSfK0b/TPyolY1SyURjLIUWW5pDYTUHEXdIG93DnRNyrbjgalH4JAs+YNNTSrSDQ69U1pQpOcHFNMqpTjNBHel5MgYHPBzIAaMzV24cqFZqrcpGnnJZbICAdK6VyOYrpyquUtrz+gNPBkRu/hZg3/1S9ngx+pb86hMTn71WSyie062jbmw7qEJj09/FmvpWD9pbXC0al7QPWv0Wp3g59RliphU27yJ3vduPV5kDP5rM12o/wBSuqeaYg9txacZis7OsScbwM6Nbk2vMknyXOgq7bF9TaotIILplxRMOpADTzbln8vVLalbbMoZTUksAo2xmN0kYBIY407muOJvyK2dLLdAU01qrk0ySEEuGAFzgQaAV0IP0VlizFjV2qrcMBk41HkvPbeWZbe7oGNkIiZ5jwY33W5dHNTDd9wrcRSpyFK1O4cSsDY2wPsBLZOHvc4aFxI5VyXpqFipGlV0VpYS8taNS4UVk3yUax4rJp4i1xa4EEGhHBF8jFMvimWLhswfbIq5ijga/wCc1xbHIlq4tPIeYaCnd7Ly03i1/wDRhfQHNgHA2bL8x9mpvX43JL9FGm4TMa/mj+Okr+Vnsr9O8Uod0212cmnsvZy60xhu7rHgBoK+qcpg3yzj1O2KwkRXzZjHPI135iR3gmoKpsjyP6S3dUimATkMycgOJOiEIcnWrvjCB69cFjMdnjYdQB7LRxjB5STUm2i+WLo5KMIQCWsAIoQoBlP/AMRAHYhG2vGihEi1gQCZ94XWxzXEMbipkaZqu2LcWl2FdgNa7kmtVoaS1zY4QT4nEiuXIAeqT02m21ST7ZZvLFrdG5zccT3FhJaejccJ0q08UtHSW4wTcvJyXmSP7ezvAJ7OHEMj1TzXf/itj5DuRWmux9qkjbE2WNo7ZIwtplTLPPVM6XTuHYf/AESh1IKbp2Nhhf0jnOkcOyXbuQGidcY4ZxK2yeNzyjHvq1mHECC+SpwtFes47ydwWKtLZOzno0vfrhDjsu7FbKdFintPXmkzNRp3ALYrgq0ooy5zc22y/flgawhzAADrQU63FZfqFTfyQ/o7F0wdsdGXgwUqJIyCD/tNB8j8ldoZPbyVaqKzwHUVijaataByC0MimDKvHZpkpNHvYDq1riAVy6IS7DuwZexmz8kEshkAAIAyzrSq7aydWz3G1aNlLO91XB1NcOI4fSq59tHKfANbV7Hux9JZxUHVgyz4j9lYngbp1WxEWyuyEnSiWcYQ3st1NeJXPkpv1DsLm2eyz5H9LBmSOs3jTePJdp4LKdS61gqbIbLStmEsowhoo0cSdSeC4xw2V33e40atrIYHFxoG4iSdwC81OuXu9eR+E04GJsfCW2ZtRSuav1sW5xaRXp5JpkV3XOy2W6ZxJwtDW4mnIkDOnqtLR1/DDKLrnF8B3dNyw2cfZNoTqTqU4uFgVk3J5Y96XLDaPiDPiNUHHIY2zh0RXXs1Z4XYmtq7icyilgkpuTyzcRORKEKESBC0xQgioFCQCcqZxyQQXTS7AcuaEOwNHVEVyDA6jZNiOqVQwgp+CMwtJqQCe8KbjnHJMgzpEVqga9uF2YIUnBSWGGuTT4MO6rjhjlMgBL/zONcgTkEI1xiuAym2+TdUBkYao4ASgroCEUMnRzVBHERLoK4GKi7Ouxgg+8Aj2Zl53NDMQZG188suI3qKEVLoMZvOCaW7InMwFowjdoo8SfKAptReDq7rvjhbhiaGjuUa2vgCk5PkuAIhl2JDIc4Q4UBnIkSCChD/2Q=="/>
          <p:cNvSpPr>
            <a:spLocks noChangeAspect="1" noChangeArrowheads="1"/>
          </p:cNvSpPr>
          <p:nvPr/>
        </p:nvSpPr>
        <p:spPr bwMode="auto">
          <a:xfrm>
            <a:off x="155575" y="-800100"/>
            <a:ext cx="2857500"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descr="http://todosexto.wikispaces.com/file/view/censo%2Bde%2Bpoblacion%2By%2Bvivienda%2B2010.JPG/415846458/300x175/censo%2Bde%2Bpoblacion%2By%2Bvivienda%2B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232" y="4552388"/>
            <a:ext cx="2522443" cy="1769196"/>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p:cNvSpPr/>
          <p:nvPr/>
        </p:nvSpPr>
        <p:spPr>
          <a:xfrm>
            <a:off x="3404737" y="2373673"/>
            <a:ext cx="1979025" cy="178962"/>
          </a:xfrm>
          <a:prstGeom prs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solidFill>
                <a:srgbClr val="FF0000"/>
              </a:solidFill>
            </a:endParaRPr>
          </a:p>
        </p:txBody>
      </p:sp>
      <p:sp>
        <p:nvSpPr>
          <p:cNvPr id="12" name="Rectángulo redondeado 11"/>
          <p:cNvSpPr/>
          <p:nvPr/>
        </p:nvSpPr>
        <p:spPr>
          <a:xfrm>
            <a:off x="3555700" y="1444722"/>
            <a:ext cx="1668625" cy="82215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Investigación </a:t>
            </a:r>
            <a:r>
              <a:rPr lang="es-ES" b="1" dirty="0" err="1" smtClean="0"/>
              <a:t>Traslacional</a:t>
            </a:r>
            <a:endParaRPr lang="es-ES" b="1" dirty="0"/>
          </a:p>
        </p:txBody>
      </p:sp>
      <p:sp>
        <p:nvSpPr>
          <p:cNvPr id="13" name="Rectángulo 12"/>
          <p:cNvSpPr/>
          <p:nvPr/>
        </p:nvSpPr>
        <p:spPr>
          <a:xfrm>
            <a:off x="2338870" y="3145926"/>
            <a:ext cx="4172651" cy="646331"/>
          </a:xfrm>
          <a:prstGeom prst="rect">
            <a:avLst/>
          </a:prstGeom>
        </p:spPr>
        <p:txBody>
          <a:bodyPr wrap="square">
            <a:spAutoFit/>
          </a:bodyPr>
          <a:lstStyle/>
          <a:p>
            <a:r>
              <a:rPr lang="es-ES" sz="1200" dirty="0" smtClean="0">
                <a:latin typeface="Times New Roman" panose="02020603050405020304" pitchFamily="18" charset="0"/>
                <a:ea typeface="Times New Roman" panose="02020603050405020304" pitchFamily="18" charset="0"/>
              </a:rPr>
              <a:t>transferir </a:t>
            </a:r>
            <a:r>
              <a:rPr lang="es-ES" sz="1200" dirty="0">
                <a:latin typeface="Times New Roman" panose="02020603050405020304" pitchFamily="18" charset="0"/>
                <a:ea typeface="Times New Roman" panose="02020603050405020304" pitchFamily="18" charset="0"/>
              </a:rPr>
              <a:t>y aplicar los conocimientos generados por la investigación básica para la mejora del diagnóstico, tratamiento, prevención y </a:t>
            </a:r>
            <a:r>
              <a:rPr lang="es-ES" sz="1200" dirty="0" smtClean="0">
                <a:latin typeface="Times New Roman" panose="02020603050405020304" pitchFamily="18" charset="0"/>
                <a:ea typeface="Times New Roman" panose="02020603050405020304" pitchFamily="18" charset="0"/>
              </a:rPr>
              <a:t>predicción</a:t>
            </a:r>
          </a:p>
        </p:txBody>
      </p:sp>
      <p:sp>
        <p:nvSpPr>
          <p:cNvPr id="15" name="Flecha derecha 14"/>
          <p:cNvSpPr/>
          <p:nvPr/>
        </p:nvSpPr>
        <p:spPr>
          <a:xfrm>
            <a:off x="1968755" y="3249990"/>
            <a:ext cx="370114" cy="130852"/>
          </a:xfrm>
          <a:prstGeom prst="right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p:cNvSpPr/>
          <p:nvPr/>
        </p:nvSpPr>
        <p:spPr>
          <a:xfrm>
            <a:off x="1479676" y="2273196"/>
            <a:ext cx="1668625" cy="82215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Investigación Básica (preclínica)</a:t>
            </a:r>
            <a:endParaRPr lang="es-ES" b="1" dirty="0"/>
          </a:p>
        </p:txBody>
      </p:sp>
      <p:sp>
        <p:nvSpPr>
          <p:cNvPr id="22" name="Rectángulo redondeado 21"/>
          <p:cNvSpPr/>
          <p:nvPr/>
        </p:nvSpPr>
        <p:spPr>
          <a:xfrm>
            <a:off x="5944700" y="2175132"/>
            <a:ext cx="1668625" cy="82215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smtClean="0"/>
              <a:t>Investigación Clínica</a:t>
            </a:r>
            <a:endParaRPr lang="es-ES" b="1" dirty="0"/>
          </a:p>
        </p:txBody>
      </p:sp>
      <p:sp>
        <p:nvSpPr>
          <p:cNvPr id="23" name="Rectángulo redondeado 22"/>
          <p:cNvSpPr/>
          <p:nvPr/>
        </p:nvSpPr>
        <p:spPr>
          <a:xfrm>
            <a:off x="9423140" y="2175132"/>
            <a:ext cx="1817289" cy="82215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smtClean="0"/>
              <a:t>Investigación Epidemiológica</a:t>
            </a:r>
            <a:endParaRPr lang="es-ES" b="1" dirty="0"/>
          </a:p>
        </p:txBody>
      </p:sp>
      <p:sp>
        <p:nvSpPr>
          <p:cNvPr id="16" name="Flecha derecha 15"/>
          <p:cNvSpPr/>
          <p:nvPr/>
        </p:nvSpPr>
        <p:spPr>
          <a:xfrm>
            <a:off x="4240138" y="5137884"/>
            <a:ext cx="370114" cy="130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Título 1"/>
          <p:cNvSpPr txBox="1">
            <a:spLocks/>
          </p:cNvSpPr>
          <p:nvPr/>
        </p:nvSpPr>
        <p:spPr>
          <a:xfrm>
            <a:off x="2262909" y="194262"/>
            <a:ext cx="9560791" cy="942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r"/>
            <a:r>
              <a:rPr lang="es-ES" sz="4000" b="1" dirty="0" smtClean="0">
                <a:solidFill>
                  <a:srgbClr val="C00000"/>
                </a:solidFill>
              </a:rPr>
              <a:t>Investigación biomédica: conceptos básicos</a:t>
            </a:r>
            <a:endParaRPr lang="es-ES" sz="4000" b="1" dirty="0">
              <a:solidFill>
                <a:srgbClr val="C00000"/>
              </a:solidFill>
            </a:endParaRPr>
          </a:p>
        </p:txBody>
      </p:sp>
      <p:cxnSp>
        <p:nvCxnSpPr>
          <p:cNvPr id="18" name="Gerade Verbindung 14"/>
          <p:cNvCxnSpPr/>
          <p:nvPr/>
        </p:nvCxnSpPr>
        <p:spPr>
          <a:xfrm>
            <a:off x="2428295" y="967227"/>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947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encrypted-tbn2.gstatic.com/images?q=tbn:ANd9GcRlXirAX9Sul93_UTAxdHexG5jpZ3nih9ocJC1pj8vLtSK-t0Y9F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473" y="4620403"/>
            <a:ext cx="2385253" cy="17011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ytimg.com/vi/vSQz9RdYG18/hqdefaul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763" y="4552388"/>
            <a:ext cx="2358928" cy="1769196"/>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6" descr="data:image/jpeg;base64,/9j/4AAQSkZJRgABAQAAAQABAAD/2wCEAAkGBxISEhUUEBQUFBUXGBYVFRQUFBUXFxUUFBQWFhUUFBcYHCggGBolHBQUITEhJSkrLi4uFx8zODMsNygtLiwBCgoKDg0OGhAQFywcHBwsLCwsLCwsLCwsLCwsLCwsLCwsLCwsLCwsLCwsLCwsLCwsLCw3LCwsNywsNzcsLCw3LP/AABEIAIwA8AMBEQACEQEDEQH/xAAbAAABBQEBAAAAAAAAAAAAAAAGAAEDBAUCB//EAD4QAAEDAQUECAMGBQQDAAAAAAEAAgMRBAUSITEGQVFxEyIyYXKBkbEzocEjJDRSstEUQnOC8Adi4fEVQ4P/xAAaAQACAwEBAAAAAAAAAAAAAAABBAADBQIG/8QAKBEAAgIBBAEEAwADAQAAAAAAAAECAxEEEiExQQUTIjIzUWEjQnEU/9oADAMBAAIRAxEAPwD1dqIDsKEOlCDKEHChMCqphBK9otjGdo+SqnfCHZ3GuTIG3tFxpzC5jqa5nTqkXopAcxmFcmkuCrDRKCiuiHQChBUUIMaqEEoQVVCHDnKEOaqAFVQg4KhDsKBFVQhw9x3KEGcVCCDkQHYcokgpJ9lO0XvCw0fIwHgXCqrdiXBdHTXPlLgks9ujk7Dmu5EFRSUgShOPaLIJXZWzoFQ5GqiEqNQASAqEKlvvKOEVkdTgN55BcTmogbwY42vhrSjqcaKlamLfQFZFmrBe8T24g4U+asd0EstlsE5dENpvdtDgrXvCVv1kNvxZfXS2+THLq5nM8VhyslN5Y/GKQkMtdHbSJbvtjoX0zLHagZ4D+xWrpNUksTYnbRno3YL0jJArQnSuS0I6iEniLyJuuUezQa9XnB1VQgqqEFVQhzVQhE91NUG0uyLkqOvGIfzhVe/D9h2k8UzXCrSDyVqaa4Bg7RASAqB6OJpwwVcaAb1ECTwYFp2pbXqNJHHRWKpsolqYrwSWLaBjzRwwlCUHE7rtU+jZDqrhclnnAGbaX69ruhiJbve4a56NHBK3za4Rs+n6SM475AWEq5M20lF7UuCazWh0ZxMcWniD78UYTaOL6IWLhHpmyl9fxEfW7bdVoVy3I8xqqvam0bwXYqxIhKbUADvdQEncpnCIeZXpbXTSF7jvy7h3LLsk3ITsm84KYC5bK8E9ktD2O6hGdAaiqiqjP7dDel1Lg8BW6ySMoXuBDtKClPmqdbpIVxzA1abt7OFnZY4JQhWvCVzWjo6YnOa0VFdTnlyTOmoVkuSq6zYatnuSQlpfIKAg0Daad62qtLXW8x7EJ6h2cYCOPgmigkooQVFCCChBlEQG74thc4tHZHzKxtVqG5bUWqJmJB5XTOsCZaHRHG3dm4cRvTul1MlLDA0F1nmD2hw0Oa22+ClkwKD4IC21tpJcIxoBU95TFUc8impsxwDxVwjyxlGlg7jJp5QVXJeJ6B5dV3R1yGpoK0CTnwa1PKyzz+87T0sr3kEYiTQ6gbqrMszuPV6auEaltKwXA2JQmAg2MtnR2imocKee5NafJh+q1Q78np7QnEYvSwLCoQqtQANaGVYRxB9lzJZRH0eWTRlri06gkHyWbNNMz5ppka5Bk6iYS5rRqSAFdVDLyXVL5JnpctlxRhu8AUPJOXR9yG3A/XZtZgTdU0f1T36eu9YNulnB9ZNKu1SXBBJamN1cOQzJ5AVKrjROXSO3Mmu2yl7unnGCNgq1p173O7+5bWl0qpWRKdjuliJRvHbGRxIgaGt3E5k8DTcm9zZpVemcZYrBtjK0jpQHDeRkR+6BTf6fsjlBzY7Y2Roe01BRMhpxeGY9/bUx2c4QMb97QaAcyoN06SVhkWXb3P7SKg4tdWnkQFC+fp7ishbYra2Vgewgg6I+BCUdrwwWtAo414n3XnL1ttyWx5I1SlghHaHgMcToAfZWVJymsECXZ5p/h4664QvR+EUM0Qu2DyCe1UBEgducKeY3K6p+BLVVvOTCKu2imREjepJ4QY8vAT7IQHonOcO2ajluSj5ZqQTjEHtubAI5WuaKNcKHxA/t7JG+GDf9MuW3ZLsGksmbOccMQRUcklLasht/p/YBR8hG+gPJP1RxFHmNdZvsYcAq4ROioQqNQAdqchQMbS3G156RjmtdvB0KoshHyVzrTBL+FfWnU54skv7cH5KlUgr2cuFrD0j3B791NByTVcIx6ZfCHHBs2u8WtyHWPt5qi/WRr8jFdDl4Mm12p0mTqU4Ur7rPn6jY+kNrSx8lSKEMNW0H9oXMfULYhelj+yDaO8pDDgIFCRmMstaUT+n1fu8Mu0unipZBNO9cGxh/scKHfawwx2HthEUo1Dcx6VU8nmdVBe+0BU0xe4ucalxJNeJK7wbVcFGCSOFDpvHAY/6e2pwe+PdqAuWY+vglJYCC+rAa42Cv5gNeYSep0u7lCMJYB99rY3tEg8MJqsx6OzOGjvciMN6ZwEhEUVanGQC+m6m4LR0+kUOWdbJNcIObHNGWgMIIHAp5FMouL5JSc10cP+FW87PHIwiSgHHhyRTafBJpSWGAtus2A9R7HjvyPyXe6f6EpU157JrsuxshBmkFMjgGh511Qbl5Lqq4eHyHELAAA3TdRV5yXvorXrdzJ2Fj/wDkHihNJ9l1M5Vy3I86vO5XROpiaRzFfPNJyqiblfqEnzKJNdGz7pnZuaG78wT5cF3CpfsX1eusksJYPSbvsjYmBjBQBMpYMjLfZcCKORIkKjSp0AHdodo+iPRxZv3nc3/lKW3NcIqst2gdaLS+Q1e4uPeUo5SYvKcpdEQCCTOE5I0rlje51Q5zWjWh1PBU23ygsI0tFVKTyzfAWfNufLNqMcCouQiopkhWt9l6Rhb6c1dTZsnkshNIFJrMWVxUFDSm/mvQQujJZG43xfZExpcQGjEToBxVpXqdVXGPDPR9lrlMMJD+0/M+aKPO22bp7kAd+3S+CQgg4aktPcu8mxp9QpRwzNDUMjE7IxWQ/wBhbpcxpkeKE6A8FMpcsxNTf7suDSvO9DXDGebv2WZqtXjiJTGAM33a8DC7VxyBPE71TpJWTlyxiqCkwNkeXGriXHic1u4XRoqKSLd2Xk+Bwcw5DUVyIXMo4K76ouOT06W/GCFr9S4ZDvUgsmHZNRQLWy2PlNXny3BNKtGdO+TKqOCn5MdTCZ2nLwXLPfzrPqcQ/LvPJK37YdGjonO6z2/Bl3ttHPOaVLGbmNPud6zJ2SZ63T+n1w57MhV5kO7YrhROo3lpq0kHuNFN0kcyqjL/AFCS49rJIyGzHEz828fumKrn0zK1np+FuiehWWcPaHNIIOfqm089GI/jwyei6OTBv63mGEuGpyHMqq2W1HE3hHnZNTU6nU8Ss3t5Em8iQAJT+kQT3YwCJlOAPmcys215kel0sVCtY8lwKoYFVQIgpghFaZ2saXO0H1VlVUpvCO4x3dAveF4GU6ADln6rbo0mxZyMrTJrkVxXl/DO6rQ4HdvHIpxcCuo9Pi1lB6dqIBEJC7XIN3k8AF0jJhppbtrQI3ztY+aoEbGt/wB3WP7I4NCrQpctsx7Jb3RuxBrCe9qmC2WjTXbDC7trTK0x4ML6ajSn0SurnthwIXaVQeUcLAznllPjgy9ooC+LLPCap3Q2qM8F1EsAjVehay+DRTyuBzw3nId6EmsFds4wrYS2XFgaHbhRWVLjJ5O+blJ5JlcK5XSEQgwo5XL4WQrl4/Zh2qbG4nyHJZF9m6WD3HpejjTV1yyNLGrgdRnSHUCIIAlygt2FvUtf0Tj1T2e47wndPPKPPep0KDUl5PQ0yZIHba/Bb4lRqPqVXdAYFnroTXQioQSPgiCq7vhM8LfZZdn2PT0/iiWFWXIZQIlCA3f1qxPwjRvuVuaGnEMse08dvZllPrOBh/wYqEimlyUrUcL2nc7LkV0hG5bZbv2SrpFsm2kxwVGRM3dmY+289zR5VJWR6hPEkjO1k10bxWUnzgQSwhnCuq63c5RFwYV53NGAX4sA3/8AS0aNRZLhFsLJZwgejeGPDmZkVALh9FrVQljLL3ppS7JxeEnEeiYUsFFnpUJN4fJesl64jR4oeO5dqZj6nRTq8cGkrc8Gfjk7hspkrTIaVp7BZmr1yqez9j+m0jtw14KVv2fc1uKJ2MjPCRQnkRvWRDUpz5PWRvccfww4ZQ4VCaaH67NxKFwXDqBEgA1Nmz95j5/RM6ZmV6v9UeuBOnngN21+C3xfRL3/AFKbfqBgSK6E0OoQSPgiCm7vhR+Fvssu3s9PR+OJYVReJToDKF7W/om0HaOnd3p3Sad2SyXUw3gsXVW8jQQxUOhiocsrXiysZ4jP01+VUUL6iOYjROqAV0jiLydop4TD0gsuaHDE3iRiP92a89qZbpmNfLMi+EqUjldZ8fsmMsEL/txkkLR2W5DnvK3tBp/brz+zRphhZMuqfLxKEOXCv0QK7IbotG/dNqxsz1GR5q2ubyeQvp9ttBHYOwKd4POq8tr4YteT0OieakolgjySax55HGsdnm8Dw6SVzeyXvLeRcSFsroc0eUi0FyaCGUAdKI68mns3+Ji8X0TGn7Mf1X8cT1wJ08+B22nwW+JUXr4lVv1AtILoTXQgUQj1QAu8BRdjvsmeEeyzbViR6bTvMEizVVl+REoxW6W0gH260mR5cfLkvRaevZHBo1x2leqvLRlA5EUFyBcjHOo9UHOK7ZzNrBm3e/LD+Ukei7Tz0I1SS4L0ceJwb+Ygeq4nLEGy2ySUQ2aKZDdkOQ0XnZPLbMKX2Z0VzjIHwRzSYWk8AT8l3VHdJIMfsARdXM+a9PHhJGpHiJyx1RULpPJIyTWRwidiQfRCe7psMgpo7I811uxNGJ6pQsbkE9nMtT0Ou+vZ7qpPXun/AGEtE7l10UL/AGW4xnEWdHTr9DXFTfWudOSx6FTu4PRQeV8jFszWhow6JtmrSko8EoXLL0JQGRwig55NLZ533iPxfRMafkyPVfxo9YDk4effDwZN7XeJ4izQ6g8CFxKO7g5azweeWyyuieWPpUcN6QsjteBScdrwQ1XKOCZlhPRdKXE9bDh3UV7ilBMusrWxSXZJd1tkY5rGkFhcBQitMRzwnckba04tjek1TTUH5CdZz4ZtLkq3oSIZCNcLs/JX6fHuIGQSovRLhGvHwMVMhFT/ADuXMpJdgckuzkOBFUXLEcoiw1wFdihaxgDeAJ7zRYF85uTaEJ9g1tbA2OSKRuRkLmupvwgEO55kV5LR9Ouk1hlHEJrJBZLQGPa+mKhzA1zqMu9OXYdbyXWNTXAQuvF3SNqxzI/zPoC538raA5bzmsT20lwZcqnFmoCqWjnJSvuTDC/lT1TOkjmw6rWZAS/QnuW/Z8Yj9j2wZLJBgDRxaCuNPPcmcUPMDgq5DAkURE112PprQ1pJAaDpx1S07NicmZWpfuT2noEEIY0NG7595XmbbZWSbY3XWq1hIkJXGGui18gJfNlEFpLW5MeMbRwzo4Dz91rUS3RyMaW1qWGPYrI6WRrGkAuOpV9Ud2TvW6iVOGvJxIyhI3gkehVclhjdEnOOWcoY5O87U2ySJ72FrhVh7TTvpxVvMOhKKjqoc9BDcW1UoeBI7G0mhO8clfXOXkztZp6Wvg+g/YmvJkeTz7a38S7kPZIXfYVu7MYlUooRpg/c/wD6JmX0Q1JfBFGy9tnib7pKf0ZzpvyoLQFl+T0a4RVvQfYyeB3srdP+Q5s4jkFrTAWGh4AjkV6TKxg0tNcrIf0iUGDRuSejy0/zD5j/AApLWRbimvAvem0ZVssroJX4gejcatduFcy2u6hJXenvjOOMi9E2uGatktFpazqRCQfy4nYMvMGqUuhTueGC588GXarvtc8rXTR0pk1oILWg6579yv09lNcXh8ijjKXZvwWOKzsxvwjCM3nQcu9J2aidz2RLYQ28tlHpn2twwtwRNIcCe047j3DuQ2qtYYpZbuZu2i0NiZidoPnwAVVVTtlwVQhuYJXjeT5jnk3cP3W7RpY18tD0KtvJTjiMjgxuZJFe4Iaq9KLOL7U1gvX22kgHBrUNG/hlHWnXBQTrGRlDmTwsm1sjZzia878TjyyWbr5bamjHolvuYYFefzlGrliUIDO3MHUjlGrHUPheAPcN9U9opdpgzhpkGzTvvEXM+y0qOMlnqUvhFoq2z4j/ABO/UVTP7GnS/wDHEhKkew3L/GwotNxums0UkfaDACOI/dOSrzyec0usVTcGuDW2QsIMWGWMAtORIVkI8cil0vlmHATNVnkq8nnu134l3Jv1SF32FLuzGVKKUacf4M/1EzL6Ial9EULOeuzxt90lZ9WcaX8qC+qy88npMcFa8/gyeB3sVZR+RHFvMMFO/wCEdDG7eGNW9N/5opdA9Ob3A2UwbqWOxNcQQRqMwuJRUlh+QSimmasF/N0mbh7x1mnmNQsuzQyi3sEpV7ezXikDgC01BFQe5Z8lKLwVplO9r0js7cT655NaNXGlaDgraKZWvCOJ2qH/AEGLSJLS+N9pIZG7MMr1WtrqeJpvWxDTqmPxWWKqTsy0E8N6WYUa2Vm4AA+QCy50WtttFDg+2iS97J0sZbwzHMKaaz25AhJqQHWOLpZOjxBvue4LY1F0lHOC669rhBpd92shFGjmVhWWymLcvlgzfzwZ3U3UHmAt7QrFKNHT/UoVThcNRBkaygp2MbWEu/tH9uv0WF6pZmSijM0dO3c2ECy8YHkMoEp3xZelgkZvLTTucBUedVbTLbJHNn1QLbGy4poT/mi3YfbjrBzrJZqQ1s+I/wATv1FLz7Nqn8cSAlRdkv8Ao8Hqeyv4WPwhaUXwePseZM22RhE5TKzVCeTz7a4feXcm/VI3fYUu7MQhUoqRpRH7mf6qaf0GZfjRzd13l9Hk0AcCMqk09gsy2fg609eJbjRNvLJWskoQ+uBwyzGoI8x6pZ155NiuzPBZvMfYyeB36Spp+LUWzXxY9ss4khjacuo0rR1VntzT/gvopOKYNW+7zCRVxdUV5UV+ludiNfS75fZmbbCaChIq5oqOBKb8omuscK+C1aoMDnNrWh1O9STxksolvrTkE1kbRjRwaPZecsebBeeN3APbbx5Qu3NeQTwxNy9k96fJKTFL1zka8vhwf0/qtdch0MU0ylZ4xjbl/M39QXFy+DGLaltDSQ6rzyfyRkv7ArsowGeao0a0hbep/EyX/cLiVgAfYEXr8aTxFek0n4V/w0dP9Somi0dQL6NfZm0yOPQAgMxOc40zw6ltdwOiyddXHa5PszYSas2hmVhIdf7OUQGBtXa54AySFwAJwPBFQK9hw4HUeab00IyfJw+zK2Shwzxb6kn5LXq7aDrI4qT/AKc274j/ABu/UUvZ2bFH4oldSPZJ/Vnqmyp+6xeELSj0ePfbNxhRAU2KeSLsAdrx95dyb9UhdncKXLkxFSirDNKL8Gf6qbl9ENS/GjmwXo2NuF4OvVIBNamtMllW1OXJdprE+BpIZLTKx7RgjiJpjqHPcaAmg0AAGvFBOMY4HI8Mv3na3NikxMNMDsxmOzv3qupL3ExiVq2mjZpmvjiLTUYAm/UucFem8mFtL2mcj7hWem8RZraYwLbo3xN/UtNrnJz6j+E1LbHitBHFwHtVVXvbBsND20xNe8ra2GN0jtG0+ZAAHqsCEd8mUykkQbQ2XpYHgZmmJvNuY9vmrNK3XYV2LdEHmWjHBAeDCPmF6CLyslfp/TyKHtN8Tf1BC36Mcta2BlJvXnF9s/oxvIKbJn7ebwt91t6n8TDf9wuKwf0B9gRevxpPEV6XTLFKNGniJQtTqAHvb7piTwC2WyOSZR9Fy5SNzZi0wQ43SSMa59KNJzDWjP1+ixvU4WTkkuhZqMbG2FgkBFRmKVB7lkNPOC1ENktkczcUTg9taVB38EZwcezmMlJZRl7QWyzlkkEsjWvLdDWoOrD60V+nhNYkgPl8GJsjKTNDXWv0WxXwya1v24r+itvxH+N36iqJ9mxTxVEgohF8nVqSgz1PZQfdYvCtOPR42X2aNhpoiApxFDyTyCm2t3OxCVoJFKOoK0poVRfXnoouj+gSfK0b/TPyolY1SyURjLIUWW5pDYTUHEXdIG93DnRNyrbjgalH4JAs+YNNTSrSDQ69U1pQpOcHFNMqpTjNBHel5MgYHPBzIAaMzV24cqFZqrcpGnnJZbICAdK6VyOYrpyquUtrz+gNPBkRu/hZg3/1S9ngx+pb86hMTn71WSyie062jbmw7qEJj09/FmvpWD9pbXC0al7QPWv0Wp3g59RliphU27yJ3vduPV5kDP5rM12o/wBSuqeaYg9txacZis7OsScbwM6Nbk2vMknyXOgq7bF9TaotIILplxRMOpADTzbln8vVLalbbMoZTUksAo2xmN0kYBIY407muOJvyK2dLLdAU01qrk0ySEEuGAFzgQaAV0IP0VlizFjV2qrcMBk41HkvPbeWZbe7oGNkIiZ5jwY33W5dHNTDd9wrcRSpyFK1O4cSsDY2wPsBLZOHvc4aFxI5VyXpqFipGlV0VpYS8taNS4UVk3yUax4rJp4i1xa4EEGhHBF8jFMvimWLhswfbIq5ijga/wCc1xbHIlq4tPIeYaCnd7Ly03i1/wDRhfQHNgHA2bL8x9mpvX43JL9FGm4TMa/mj+Okr+Vnsr9O8Uod0212cmnsvZy60xhu7rHgBoK+qcpg3yzj1O2KwkRXzZjHPI135iR3gmoKpsjyP6S3dUimATkMycgOJOiEIcnWrvjCB69cFjMdnjYdQB7LRxjB5STUm2i+WLo5KMIQCWsAIoQoBlP/AMRAHYhG2vGihEi1gQCZ94XWxzXEMbipkaZqu2LcWl2FdgNa7kmtVoaS1zY4QT4nEiuXIAeqT02m21ST7ZZvLFrdG5zccT3FhJaejccJ0q08UtHSW4wTcvJyXmSP7ezvAJ7OHEMj1TzXf/itj5DuRWmux9qkjbE2WNo7ZIwtplTLPPVM6XTuHYf/AESh1IKbp2Nhhf0jnOkcOyXbuQGidcY4ZxK2yeNzyjHvq1mHECC+SpwtFes47ydwWKtLZOzno0vfrhDjsu7FbKdFintPXmkzNRp3ALYrgq0ooy5zc22y/flgawhzAADrQU63FZfqFTfyQ/o7F0wdsdGXgwUqJIyCD/tNB8j8ldoZPbyVaqKzwHUVijaataByC0MimDKvHZpkpNHvYDq1riAVy6IS7DuwZexmz8kEshkAAIAyzrSq7aydWz3G1aNlLO91XB1NcOI4fSq59tHKfANbV7Hux9JZxUHVgyz4j9lYngbp1WxEWyuyEnSiWcYQ3st1NeJXPkpv1DsLm2eyz5H9LBmSOs3jTePJdp4LKdS61gqbIbLStmEsowhoo0cSdSeC4xw2V33e40atrIYHFxoG4iSdwC81OuXu9eR+E04GJsfCW2ZtRSuav1sW5xaRXp5JpkV3XOy2W6ZxJwtDW4mnIkDOnqtLR1/DDKLrnF8B3dNyw2cfZNoTqTqU4uFgVk3J5Y96XLDaPiDPiNUHHIY2zh0RXXs1Z4XYmtq7icyilgkpuTyzcRORKEKESBC0xQgioFCQCcqZxyQQXTS7AcuaEOwNHVEVyDA6jZNiOqVQwgp+CMwtJqQCe8KbjnHJMgzpEVqga9uF2YIUnBSWGGuTT4MO6rjhjlMgBL/zONcgTkEI1xiuAym2+TdUBkYao4ASgroCEUMnRzVBHERLoK4GKi7Ouxgg+8Aj2Zl53NDMQZG188suI3qKEVLoMZvOCaW7InMwFowjdoo8SfKAptReDq7rvjhbhiaGjuUa2vgCk5PkuAIhl2JDIc4Q4UBnIkSCChD/2Q=="/>
          <p:cNvSpPr>
            <a:spLocks noChangeAspect="1" noChangeArrowheads="1"/>
          </p:cNvSpPr>
          <p:nvPr/>
        </p:nvSpPr>
        <p:spPr bwMode="auto">
          <a:xfrm>
            <a:off x="155575" y="-800100"/>
            <a:ext cx="2857500" cy="16668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1032" name="Picture 8" descr="http://todosexto.wikispaces.com/file/view/censo%2Bde%2Bpoblacion%2By%2Bvivienda%2B2010.JPG/415846458/300x175/censo%2Bde%2Bpoblacion%2By%2Bvivienda%2B201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6232" y="4552388"/>
            <a:ext cx="2522443" cy="1769196"/>
          </a:xfrm>
          <a:prstGeom prst="rect">
            <a:avLst/>
          </a:prstGeom>
          <a:noFill/>
          <a:extLst>
            <a:ext uri="{909E8E84-426E-40DD-AFC4-6F175D3DCCD1}">
              <a14:hiddenFill xmlns:a14="http://schemas.microsoft.com/office/drawing/2010/main">
                <a:solidFill>
                  <a:srgbClr val="FFFFFF"/>
                </a:solidFill>
              </a14:hiddenFill>
            </a:ext>
          </a:extLst>
        </p:spPr>
      </p:pic>
      <p:sp>
        <p:nvSpPr>
          <p:cNvPr id="6" name="Flecha derecha 5"/>
          <p:cNvSpPr/>
          <p:nvPr/>
        </p:nvSpPr>
        <p:spPr>
          <a:xfrm>
            <a:off x="3404737" y="2373673"/>
            <a:ext cx="1979025" cy="178962"/>
          </a:xfrm>
          <a:prstGeom prs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solidFill>
                <a:srgbClr val="FF0000"/>
              </a:solidFill>
            </a:endParaRPr>
          </a:p>
        </p:txBody>
      </p:sp>
      <p:sp>
        <p:nvSpPr>
          <p:cNvPr id="14" name="Flecha derecha 13"/>
          <p:cNvSpPr/>
          <p:nvPr/>
        </p:nvSpPr>
        <p:spPr>
          <a:xfrm rot="10800000">
            <a:off x="3396264" y="2714561"/>
            <a:ext cx="1987498" cy="180717"/>
          </a:xfrm>
          <a:prstGeom prst="rightArrow">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s-ES">
              <a:solidFill>
                <a:srgbClr val="FF0000"/>
              </a:solidFill>
            </a:endParaRPr>
          </a:p>
        </p:txBody>
      </p:sp>
      <p:sp>
        <p:nvSpPr>
          <p:cNvPr id="12" name="Rectángulo redondeado 11"/>
          <p:cNvSpPr/>
          <p:nvPr/>
        </p:nvSpPr>
        <p:spPr>
          <a:xfrm>
            <a:off x="3555700" y="1444722"/>
            <a:ext cx="1668625" cy="822158"/>
          </a:xfrm>
          <a:prstGeom prst="roundRect">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Investigación </a:t>
            </a:r>
            <a:r>
              <a:rPr lang="es-ES" b="1" dirty="0" err="1" smtClean="0"/>
              <a:t>Traslacional</a:t>
            </a:r>
            <a:endParaRPr lang="es-ES" b="1" dirty="0"/>
          </a:p>
        </p:txBody>
      </p:sp>
      <p:sp>
        <p:nvSpPr>
          <p:cNvPr id="13" name="Rectángulo 12"/>
          <p:cNvSpPr/>
          <p:nvPr/>
        </p:nvSpPr>
        <p:spPr>
          <a:xfrm>
            <a:off x="2338870" y="3145926"/>
            <a:ext cx="4172651" cy="646331"/>
          </a:xfrm>
          <a:prstGeom prst="rect">
            <a:avLst/>
          </a:prstGeom>
        </p:spPr>
        <p:txBody>
          <a:bodyPr wrap="square">
            <a:spAutoFit/>
          </a:bodyPr>
          <a:lstStyle/>
          <a:p>
            <a:r>
              <a:rPr lang="es-ES" sz="1200" dirty="0" smtClean="0">
                <a:latin typeface="Times New Roman" panose="02020603050405020304" pitchFamily="18" charset="0"/>
                <a:ea typeface="Times New Roman" panose="02020603050405020304" pitchFamily="18" charset="0"/>
              </a:rPr>
              <a:t>transferir </a:t>
            </a:r>
            <a:r>
              <a:rPr lang="es-ES" sz="1200" dirty="0">
                <a:latin typeface="Times New Roman" panose="02020603050405020304" pitchFamily="18" charset="0"/>
                <a:ea typeface="Times New Roman" panose="02020603050405020304" pitchFamily="18" charset="0"/>
              </a:rPr>
              <a:t>y aplicar los conocimientos generados por la investigación básica para la mejora del diagnóstico, tratamiento, prevención y </a:t>
            </a:r>
            <a:r>
              <a:rPr lang="es-ES" sz="1200" dirty="0" smtClean="0">
                <a:latin typeface="Times New Roman" panose="02020603050405020304" pitchFamily="18" charset="0"/>
                <a:ea typeface="Times New Roman" panose="02020603050405020304" pitchFamily="18" charset="0"/>
              </a:rPr>
              <a:t>predicción</a:t>
            </a:r>
          </a:p>
        </p:txBody>
      </p:sp>
      <p:sp>
        <p:nvSpPr>
          <p:cNvPr id="15" name="Flecha derecha 14"/>
          <p:cNvSpPr/>
          <p:nvPr/>
        </p:nvSpPr>
        <p:spPr>
          <a:xfrm>
            <a:off x="1968755" y="3249990"/>
            <a:ext cx="370114" cy="130852"/>
          </a:xfrm>
          <a:prstGeom prst="rightArrow">
            <a:avLst/>
          </a:prstGeom>
          <a:solidFill>
            <a:srgbClr val="CC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Rectángulo redondeado 20"/>
          <p:cNvSpPr/>
          <p:nvPr/>
        </p:nvSpPr>
        <p:spPr>
          <a:xfrm>
            <a:off x="1479676" y="2273196"/>
            <a:ext cx="1668625" cy="822158"/>
          </a:xfrm>
          <a:prstGeom prst="roundRect">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smtClean="0"/>
              <a:t>Investigación Básica (preclínica)</a:t>
            </a:r>
            <a:endParaRPr lang="es-ES" b="1" dirty="0"/>
          </a:p>
        </p:txBody>
      </p:sp>
      <p:sp>
        <p:nvSpPr>
          <p:cNvPr id="22" name="Rectángulo redondeado 21"/>
          <p:cNvSpPr/>
          <p:nvPr/>
        </p:nvSpPr>
        <p:spPr>
          <a:xfrm>
            <a:off x="5944700" y="2175132"/>
            <a:ext cx="1668625" cy="82215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S" b="1" dirty="0" smtClean="0"/>
              <a:t>Investigación Clínica</a:t>
            </a:r>
            <a:endParaRPr lang="es-ES" b="1" dirty="0"/>
          </a:p>
        </p:txBody>
      </p:sp>
      <p:sp>
        <p:nvSpPr>
          <p:cNvPr id="23" name="Rectángulo redondeado 22"/>
          <p:cNvSpPr/>
          <p:nvPr/>
        </p:nvSpPr>
        <p:spPr>
          <a:xfrm>
            <a:off x="9423140" y="2175132"/>
            <a:ext cx="1817289" cy="822158"/>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b="1" dirty="0" smtClean="0"/>
              <a:t>Investigación Epidemiológica</a:t>
            </a:r>
            <a:endParaRPr lang="es-ES" b="1" dirty="0"/>
          </a:p>
        </p:txBody>
      </p:sp>
      <p:sp>
        <p:nvSpPr>
          <p:cNvPr id="16" name="Flecha derecha 15"/>
          <p:cNvSpPr/>
          <p:nvPr/>
        </p:nvSpPr>
        <p:spPr>
          <a:xfrm>
            <a:off x="4240138" y="5137884"/>
            <a:ext cx="370114" cy="130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Flecha derecha 16"/>
          <p:cNvSpPr/>
          <p:nvPr/>
        </p:nvSpPr>
        <p:spPr>
          <a:xfrm rot="10800000">
            <a:off x="4240138" y="5470993"/>
            <a:ext cx="370114" cy="130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Rectángulo 2"/>
          <p:cNvSpPr/>
          <p:nvPr/>
        </p:nvSpPr>
        <p:spPr>
          <a:xfrm>
            <a:off x="2365263" y="3723425"/>
            <a:ext cx="4119862" cy="646331"/>
          </a:xfrm>
          <a:prstGeom prst="rect">
            <a:avLst/>
          </a:prstGeom>
        </p:spPr>
        <p:txBody>
          <a:bodyPr wrap="square">
            <a:spAutoFit/>
          </a:bodyPr>
          <a:lstStyle/>
          <a:p>
            <a:pPr algn="r"/>
            <a:r>
              <a:rPr lang="es-ES" sz="1200" dirty="0"/>
              <a:t>observaciones clínicas, tejidos humanos, imágenes de diagnóstico y muestras de sangre, es usado por los investigadores para desentrañar los secretos del cáncer</a:t>
            </a:r>
          </a:p>
        </p:txBody>
      </p:sp>
      <p:sp>
        <p:nvSpPr>
          <p:cNvPr id="19" name="Flecha derecha 18"/>
          <p:cNvSpPr/>
          <p:nvPr/>
        </p:nvSpPr>
        <p:spPr>
          <a:xfrm rot="10800000">
            <a:off x="6480782" y="3798896"/>
            <a:ext cx="370114" cy="130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Título 1"/>
          <p:cNvSpPr txBox="1">
            <a:spLocks/>
          </p:cNvSpPr>
          <p:nvPr/>
        </p:nvSpPr>
        <p:spPr>
          <a:xfrm>
            <a:off x="2428295" y="212734"/>
            <a:ext cx="9395405" cy="9429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r"/>
            <a:r>
              <a:rPr lang="es-ES" sz="4000" b="1" dirty="0" smtClean="0">
                <a:solidFill>
                  <a:srgbClr val="C00000"/>
                </a:solidFill>
              </a:rPr>
              <a:t>Investigación biomédica: conceptos básicos</a:t>
            </a:r>
            <a:endParaRPr lang="es-ES" sz="4000" b="1" dirty="0">
              <a:solidFill>
                <a:srgbClr val="C00000"/>
              </a:solidFill>
            </a:endParaRPr>
          </a:p>
        </p:txBody>
      </p:sp>
      <p:cxnSp>
        <p:nvCxnSpPr>
          <p:cNvPr id="24" name="Gerade Verbindung 14"/>
          <p:cNvCxnSpPr/>
          <p:nvPr/>
        </p:nvCxnSpPr>
        <p:spPr>
          <a:xfrm>
            <a:off x="2428295" y="967227"/>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76952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949644" y="1351031"/>
            <a:ext cx="8731404" cy="2031325"/>
          </a:xfrm>
          <a:prstGeom prst="rect">
            <a:avLst/>
          </a:prstGeom>
        </p:spPr>
        <p:txBody>
          <a:bodyPr wrap="square">
            <a:spAutoFit/>
          </a:bodyPr>
          <a:lstStyle/>
          <a:p>
            <a:pPr marL="285750" indent="-285750">
              <a:buFont typeface="Arial" panose="020B0604020202020204" pitchFamily="34" charset="0"/>
              <a:buChar char="•"/>
            </a:pPr>
            <a:r>
              <a:rPr lang="es-ES" dirty="0">
                <a:latin typeface="Arial" panose="020B0604020202020204" pitchFamily="34" charset="0"/>
                <a:ea typeface="Times New Roman" panose="02020603050405020304" pitchFamily="18" charset="0"/>
                <a:cs typeface="Times New Roman" panose="02020603050405020304" pitchFamily="18" charset="0"/>
              </a:rPr>
              <a:t>La finalidad de la investigación es progresar en el conocimiento de las enfermedades y en su prevención, diagnóstico, pronóstico y tratamiento</a:t>
            </a:r>
            <a:r>
              <a:rPr lang="es-ES" dirty="0" smtClean="0">
                <a:latin typeface="Arial" panose="020B0604020202020204" pitchFamily="34" charset="0"/>
                <a:ea typeface="Times New Roman" panose="02020603050405020304" pitchFamily="18" charset="0"/>
                <a:cs typeface="Times New Roman" panose="02020603050405020304" pitchFamily="18" charset="0"/>
              </a:rPr>
              <a:t>.</a:t>
            </a:r>
          </a:p>
          <a:p>
            <a:r>
              <a:rPr lang="es-ES" dirty="0" smtClean="0">
                <a:latin typeface="Arial" panose="020B0604020202020204" pitchFamily="34" charset="0"/>
                <a:ea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r>
              <a:rPr lang="es-ES" dirty="0" smtClean="0">
                <a:latin typeface="Arial" panose="020B0604020202020204" pitchFamily="34" charset="0"/>
                <a:ea typeface="Times New Roman" panose="02020603050405020304" pitchFamily="18" charset="0"/>
                <a:cs typeface="Times New Roman" panose="02020603050405020304" pitchFamily="18" charset="0"/>
              </a:rPr>
              <a:t>Esta </a:t>
            </a:r>
            <a:r>
              <a:rPr lang="es-ES" dirty="0">
                <a:latin typeface="Arial" panose="020B0604020202020204" pitchFamily="34" charset="0"/>
                <a:ea typeface="Times New Roman" panose="02020603050405020304" pitchFamily="18" charset="0"/>
                <a:cs typeface="Times New Roman" panose="02020603050405020304" pitchFamily="18" charset="0"/>
              </a:rPr>
              <a:t>investigación biomédica requiere recoger </a:t>
            </a:r>
            <a:r>
              <a:rPr lang="es-ES" u="sng" dirty="0">
                <a:latin typeface="Arial" panose="020B0604020202020204" pitchFamily="34" charset="0"/>
                <a:ea typeface="Times New Roman" panose="02020603050405020304" pitchFamily="18" charset="0"/>
                <a:cs typeface="Times New Roman" panose="02020603050405020304" pitchFamily="18" charset="0"/>
              </a:rPr>
              <a:t>datos clínicos y muestras biológicas de pacientes y donantes sanos </a:t>
            </a:r>
            <a:r>
              <a:rPr lang="es-ES" dirty="0">
                <a:latin typeface="Arial" panose="020B0604020202020204" pitchFamily="34" charset="0"/>
                <a:ea typeface="Times New Roman" panose="02020603050405020304" pitchFamily="18" charset="0"/>
                <a:cs typeface="Times New Roman" panose="02020603050405020304" pitchFamily="18" charset="0"/>
              </a:rPr>
              <a:t>para analizarlos y obtener conclusiones con el objetivo de conocer mejor las enfermedades y avanzar su diagnóstico y/o tratamiento</a:t>
            </a:r>
            <a:endParaRPr lang="es-E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4497" y="3466442"/>
            <a:ext cx="2026140" cy="2755550"/>
          </a:xfrm>
          <a:prstGeom prst="rect">
            <a:avLst/>
          </a:prstGeom>
        </p:spPr>
      </p:pic>
      <p:pic>
        <p:nvPicPr>
          <p:cNvPr id="5" name="Picture 2" descr="https://encrypted-tbn2.gstatic.com/images?q=tbn:ANd9GcRlXirAX9Sul93_UTAxdHexG5jpZ3nih9ocJC1pj8vLtSK-t0Y9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0639" y="3904735"/>
            <a:ext cx="2385253" cy="170118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s://i.ytimg.com/vi/vSQz9RdYG18/hqdefaul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3936154"/>
            <a:ext cx="2358928" cy="1769196"/>
          </a:xfrm>
          <a:prstGeom prst="rect">
            <a:avLst/>
          </a:prstGeom>
          <a:noFill/>
          <a:extLst>
            <a:ext uri="{909E8E84-426E-40DD-AFC4-6F175D3DCCD1}">
              <a14:hiddenFill xmlns:a14="http://schemas.microsoft.com/office/drawing/2010/main">
                <a:solidFill>
                  <a:srgbClr val="FFFFFF"/>
                </a:solidFill>
              </a14:hiddenFill>
            </a:ext>
          </a:extLst>
        </p:spPr>
      </p:pic>
      <p:sp>
        <p:nvSpPr>
          <p:cNvPr id="7" name="Flecha derecha 6"/>
          <p:cNvSpPr/>
          <p:nvPr/>
        </p:nvSpPr>
        <p:spPr>
          <a:xfrm>
            <a:off x="4240138" y="4494066"/>
            <a:ext cx="370114" cy="130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Flecha derecha 7"/>
          <p:cNvSpPr/>
          <p:nvPr/>
        </p:nvSpPr>
        <p:spPr>
          <a:xfrm rot="10800000">
            <a:off x="4240138" y="4827175"/>
            <a:ext cx="370114" cy="130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derecha 8"/>
          <p:cNvSpPr/>
          <p:nvPr/>
        </p:nvSpPr>
        <p:spPr>
          <a:xfrm>
            <a:off x="7415657" y="4506513"/>
            <a:ext cx="370114" cy="130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lecha derecha 9"/>
          <p:cNvSpPr/>
          <p:nvPr/>
        </p:nvSpPr>
        <p:spPr>
          <a:xfrm rot="10800000">
            <a:off x="7415657" y="4839622"/>
            <a:ext cx="370114" cy="130852"/>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CuadroTexto 10"/>
          <p:cNvSpPr txBox="1"/>
          <p:nvPr/>
        </p:nvSpPr>
        <p:spPr>
          <a:xfrm>
            <a:off x="5093117" y="6044468"/>
            <a:ext cx="1571136" cy="523220"/>
          </a:xfrm>
          <a:prstGeom prst="rect">
            <a:avLst/>
          </a:prstGeom>
          <a:noFill/>
        </p:spPr>
        <p:txBody>
          <a:bodyPr wrap="none" rtlCol="0">
            <a:spAutoFit/>
          </a:bodyPr>
          <a:lstStyle/>
          <a:p>
            <a:r>
              <a:rPr lang="es-ES" sz="2800" b="1" dirty="0" smtClean="0">
                <a:solidFill>
                  <a:srgbClr val="C00000"/>
                </a:solidFill>
              </a:rPr>
              <a:t>Biobanco</a:t>
            </a:r>
            <a:endParaRPr lang="es-ES" sz="2800" b="1" dirty="0">
              <a:solidFill>
                <a:srgbClr val="C00000"/>
              </a:solidFill>
            </a:endParaRPr>
          </a:p>
        </p:txBody>
      </p:sp>
      <p:sp>
        <p:nvSpPr>
          <p:cNvPr id="13" name="Título 1"/>
          <p:cNvSpPr txBox="1">
            <a:spLocks/>
          </p:cNvSpPr>
          <p:nvPr/>
        </p:nvSpPr>
        <p:spPr>
          <a:xfrm>
            <a:off x="2656612" y="277386"/>
            <a:ext cx="8907318" cy="9429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n-lt"/>
                <a:ea typeface="+mj-ea"/>
                <a:cs typeface="+mj-cs"/>
              </a:defRPr>
            </a:lvl1pPr>
          </a:lstStyle>
          <a:p>
            <a:pPr algn="r"/>
            <a:r>
              <a:rPr lang="es-ES" sz="4000" b="1" dirty="0" smtClean="0">
                <a:solidFill>
                  <a:srgbClr val="C00000"/>
                </a:solidFill>
              </a:rPr>
              <a:t>Investigación biomédica</a:t>
            </a:r>
            <a:endParaRPr lang="es-ES" sz="4000" b="1" dirty="0">
              <a:solidFill>
                <a:srgbClr val="C00000"/>
              </a:solidFill>
            </a:endParaRPr>
          </a:p>
        </p:txBody>
      </p:sp>
      <p:cxnSp>
        <p:nvCxnSpPr>
          <p:cNvPr id="14" name="Gerade Verbindung 14"/>
          <p:cNvCxnSpPr/>
          <p:nvPr/>
        </p:nvCxnSpPr>
        <p:spPr>
          <a:xfrm>
            <a:off x="2428295" y="1004171"/>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59281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2274" y="175020"/>
            <a:ext cx="9093200" cy="942975"/>
          </a:xfrm>
        </p:spPr>
        <p:txBody>
          <a:bodyPr>
            <a:normAutofit/>
          </a:bodyPr>
          <a:lstStyle/>
          <a:p>
            <a:pPr algn="r"/>
            <a:r>
              <a:rPr lang="es-ES" sz="4000" b="1" dirty="0">
                <a:solidFill>
                  <a:srgbClr val="C00000"/>
                </a:solidFill>
              </a:rPr>
              <a:t>¿Qué es un Biobanco? </a:t>
            </a:r>
          </a:p>
        </p:txBody>
      </p:sp>
      <p:graphicFrame>
        <p:nvGraphicFramePr>
          <p:cNvPr id="3" name="Tabla 2"/>
          <p:cNvGraphicFramePr>
            <a:graphicFrameLocks noGrp="1"/>
          </p:cNvGraphicFramePr>
          <p:nvPr>
            <p:extLst/>
          </p:nvPr>
        </p:nvGraphicFramePr>
        <p:xfrm>
          <a:off x="1599206" y="1005731"/>
          <a:ext cx="10225488" cy="351440"/>
        </p:xfrm>
        <a:graphic>
          <a:graphicData uri="http://schemas.openxmlformats.org/drawingml/2006/table">
            <a:tbl>
              <a:tblPr/>
              <a:tblGrid>
                <a:gridCol w="9823248"/>
                <a:gridCol w="201120"/>
                <a:gridCol w="201120"/>
              </a:tblGrid>
              <a:tr h="351440">
                <a:tc>
                  <a:txBody>
                    <a:bodyPr/>
                    <a:lstStyle/>
                    <a:p>
                      <a:endParaRPr lang="es-ES" sz="1700" dirty="0"/>
                    </a:p>
                  </a:txBody>
                  <a:tcPr marL="87860" marR="87860" marT="43930" marB="43930" anchor="ctr">
                    <a:lnL>
                      <a:noFill/>
                    </a:lnL>
                    <a:lnR>
                      <a:noFill/>
                    </a:lnR>
                    <a:lnT>
                      <a:noFill/>
                    </a:lnT>
                    <a:lnB>
                      <a:noFill/>
                    </a:lnB>
                  </a:tcPr>
                </a:tc>
                <a:tc>
                  <a:txBody>
                    <a:bodyPr/>
                    <a:lstStyle/>
                    <a:p>
                      <a:pPr algn="r"/>
                      <a:endParaRPr lang="es-ES" sz="1700"/>
                    </a:p>
                  </a:txBody>
                  <a:tcPr marL="87860" marR="87860" marT="43930" marB="43930" anchor="ctr">
                    <a:lnL>
                      <a:noFill/>
                    </a:lnL>
                    <a:lnR>
                      <a:noFill/>
                    </a:lnR>
                    <a:lnT>
                      <a:noFill/>
                    </a:lnT>
                    <a:lnB>
                      <a:noFill/>
                    </a:lnB>
                  </a:tcPr>
                </a:tc>
                <a:tc>
                  <a:txBody>
                    <a:bodyPr/>
                    <a:lstStyle/>
                    <a:p>
                      <a:pPr algn="r"/>
                      <a:endParaRPr lang="es-ES" sz="1700" dirty="0"/>
                    </a:p>
                  </a:txBody>
                  <a:tcPr marL="87860" marR="87860" marT="43930" marB="43930" anchor="ctr">
                    <a:lnL>
                      <a:noFill/>
                    </a:lnL>
                    <a:lnR>
                      <a:noFill/>
                    </a:lnR>
                    <a:lnT>
                      <a:noFill/>
                    </a:lnT>
                    <a:lnB>
                      <a:noFill/>
                    </a:lnB>
                  </a:tcPr>
                </a:tc>
              </a:tr>
            </a:tbl>
          </a:graphicData>
        </a:graphic>
      </p:graphicFrame>
      <p:graphicFrame>
        <p:nvGraphicFramePr>
          <p:cNvPr id="4" name="Tabla 3"/>
          <p:cNvGraphicFramePr>
            <a:graphicFrameLocks noGrp="1"/>
          </p:cNvGraphicFramePr>
          <p:nvPr>
            <p:extLst/>
          </p:nvPr>
        </p:nvGraphicFramePr>
        <p:xfrm>
          <a:off x="1446806" y="1114282"/>
          <a:ext cx="10223500" cy="914400"/>
        </p:xfrm>
        <a:graphic>
          <a:graphicData uri="http://schemas.openxmlformats.org/drawingml/2006/table">
            <a:tbl>
              <a:tblPr/>
              <a:tblGrid>
                <a:gridCol w="10223500"/>
              </a:tblGrid>
              <a:tr h="0">
                <a:tc>
                  <a:txBody>
                    <a:bodyPr/>
                    <a:lstStyle/>
                    <a:p>
                      <a:pPr algn="just"/>
                      <a:r>
                        <a:rPr lang="es-ES" dirty="0" smtClean="0"/>
                        <a:t>Ley </a:t>
                      </a:r>
                      <a:r>
                        <a:rPr lang="es-ES" dirty="0"/>
                        <a:t>14/2007 de 3 de </a:t>
                      </a:r>
                      <a:r>
                        <a:rPr lang="es-ES" dirty="0" smtClean="0"/>
                        <a:t>Julio:</a:t>
                      </a:r>
                      <a:r>
                        <a:rPr lang="es-ES" baseline="0" dirty="0" smtClean="0"/>
                        <a:t> </a:t>
                      </a:r>
                      <a:r>
                        <a:rPr lang="es-ES" dirty="0" smtClean="0"/>
                        <a:t>un </a:t>
                      </a:r>
                      <a:r>
                        <a:rPr lang="es-ES" dirty="0" err="1"/>
                        <a:t>biobanco</a:t>
                      </a:r>
                      <a:r>
                        <a:rPr lang="es-ES" dirty="0"/>
                        <a:t> es un establecimiento público o privado, sin ánimo de lucro, que acoge una colección de muestras biológicas concebida con fines diagnósticos o de investigación biomédica y organizada como una unidad técnica con criterios de calidad, orden y destino. </a:t>
                      </a:r>
                    </a:p>
                  </a:txBody>
                  <a:tcPr>
                    <a:lnL>
                      <a:noFill/>
                    </a:lnL>
                    <a:lnR>
                      <a:noFill/>
                    </a:lnR>
                    <a:lnT>
                      <a:noFill/>
                    </a:lnT>
                    <a:lnB>
                      <a:noFill/>
                    </a:lnB>
                  </a:tcPr>
                </a:tc>
              </a:tr>
            </a:tbl>
          </a:graphicData>
        </a:graphic>
      </p:graphicFrame>
      <p:pic>
        <p:nvPicPr>
          <p:cNvPr id="5" name="Picture 2" descr="http://blog.vousse.com/wp-content/uploads/2014/10/dia_medicos-17-10-13-1-copi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22274" y="2421582"/>
            <a:ext cx="1674760" cy="133894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sociacion pacientes homeopatic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7106" y="3811087"/>
            <a:ext cx="2407921" cy="1918311"/>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5"/>
          <p:cNvSpPr/>
          <p:nvPr/>
        </p:nvSpPr>
        <p:spPr>
          <a:xfrm>
            <a:off x="4584327" y="4478059"/>
            <a:ext cx="2774448" cy="923330"/>
          </a:xfrm>
          <a:prstGeom prst="rect">
            <a:avLst/>
          </a:prstGeom>
        </p:spPr>
        <p:txBody>
          <a:bodyPr wrap="square">
            <a:spAutoFit/>
          </a:bodyPr>
          <a:lstStyle/>
          <a:p>
            <a:pPr algn="ctr"/>
            <a:r>
              <a:rPr lang="es-ES" dirty="0">
                <a:solidFill>
                  <a:srgbClr val="33CC33"/>
                </a:solidFill>
              </a:rPr>
              <a:t>nexo de unión entre donantes, clínicos e </a:t>
            </a:r>
            <a:r>
              <a:rPr lang="es-ES" dirty="0" smtClean="0">
                <a:solidFill>
                  <a:srgbClr val="33CC33"/>
                </a:solidFill>
              </a:rPr>
              <a:t>investigadores </a:t>
            </a:r>
            <a:endParaRPr lang="es-ES" dirty="0">
              <a:solidFill>
                <a:srgbClr val="33CC33"/>
              </a:solidFill>
            </a:endParaRPr>
          </a:p>
        </p:txBody>
      </p:sp>
      <p:sp>
        <p:nvSpPr>
          <p:cNvPr id="7" name="Rectángulo 6"/>
          <p:cNvSpPr/>
          <p:nvPr/>
        </p:nvSpPr>
        <p:spPr>
          <a:xfrm>
            <a:off x="3063551" y="6006397"/>
            <a:ext cx="6096000" cy="646331"/>
          </a:xfrm>
          <a:prstGeom prst="rect">
            <a:avLst/>
          </a:prstGeom>
        </p:spPr>
        <p:txBody>
          <a:bodyPr>
            <a:spAutoFit/>
          </a:bodyPr>
          <a:lstStyle/>
          <a:p>
            <a:pPr algn="ctr"/>
            <a:r>
              <a:rPr lang="es-ES" dirty="0"/>
              <a:t>asegurar un tratamiento seguro y eficaz de las muestras </a:t>
            </a:r>
            <a:r>
              <a:rPr lang="es-ES" dirty="0" smtClean="0"/>
              <a:t>biológicas </a:t>
            </a:r>
            <a:r>
              <a:rPr lang="es-ES" dirty="0"/>
              <a:t>y datos asociados</a:t>
            </a:r>
          </a:p>
        </p:txBody>
      </p:sp>
      <p:sp>
        <p:nvSpPr>
          <p:cNvPr id="8" name="Anillo 7"/>
          <p:cNvSpPr/>
          <p:nvPr/>
        </p:nvSpPr>
        <p:spPr>
          <a:xfrm>
            <a:off x="3963881" y="2421582"/>
            <a:ext cx="4040155" cy="3307816"/>
          </a:xfrm>
          <a:prstGeom prst="donut">
            <a:avLst>
              <a:gd name="adj" fmla="val 80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pic>
        <p:nvPicPr>
          <p:cNvPr id="1030" name="Picture 6" descr="http://imagens2.publico.pt/imagens.aspx/718662?tp=UH&amp;db=IMAGEN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56634" y="2971723"/>
            <a:ext cx="2228034" cy="1478651"/>
          </a:xfrm>
          <a:prstGeom prst="rect">
            <a:avLst/>
          </a:prstGeom>
          <a:noFill/>
          <a:extLst>
            <a:ext uri="{909E8E84-426E-40DD-AFC4-6F175D3DCCD1}">
              <a14:hiddenFill xmlns:a14="http://schemas.microsoft.com/office/drawing/2010/main">
                <a:solidFill>
                  <a:srgbClr val="FFFFFF"/>
                </a:solidFill>
              </a14:hiddenFill>
            </a:ext>
          </a:extLst>
        </p:spPr>
      </p:pic>
      <p:sp>
        <p:nvSpPr>
          <p:cNvPr id="9" name="Flecha abajo 8"/>
          <p:cNvSpPr/>
          <p:nvPr/>
        </p:nvSpPr>
        <p:spPr>
          <a:xfrm>
            <a:off x="5850294" y="5401389"/>
            <a:ext cx="317241" cy="7209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032" name="Picture 8" descr="http://www.lasexta.com/clipping/2015/01/30/00116/3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11569" y="3363869"/>
            <a:ext cx="2719480" cy="1477978"/>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Gerade Verbindung 14"/>
          <p:cNvCxnSpPr/>
          <p:nvPr/>
        </p:nvCxnSpPr>
        <p:spPr>
          <a:xfrm>
            <a:off x="2428295" y="1004171"/>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23242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1 Título"/>
          <p:cNvSpPr>
            <a:spLocks noGrp="1"/>
          </p:cNvSpPr>
          <p:nvPr>
            <p:ph type="title"/>
          </p:nvPr>
        </p:nvSpPr>
        <p:spPr>
          <a:xfrm>
            <a:off x="3689970" y="397510"/>
            <a:ext cx="7511244" cy="504056"/>
          </a:xfrm>
        </p:spPr>
        <p:txBody>
          <a:bodyPr>
            <a:normAutofit fontScale="90000"/>
          </a:bodyPr>
          <a:lstStyle/>
          <a:p>
            <a:pPr algn="r"/>
            <a:r>
              <a:rPr lang="es-ES" b="1" dirty="0" smtClean="0">
                <a:solidFill>
                  <a:srgbClr val="C00000"/>
                </a:solidFill>
              </a:rPr>
              <a:t>¿Porqué los </a:t>
            </a:r>
            <a:r>
              <a:rPr lang="es-ES" b="1" dirty="0" err="1" smtClean="0">
                <a:solidFill>
                  <a:srgbClr val="C00000"/>
                </a:solidFill>
              </a:rPr>
              <a:t>biobancos</a:t>
            </a:r>
            <a:r>
              <a:rPr lang="es-ES" b="1" dirty="0" smtClean="0">
                <a:solidFill>
                  <a:srgbClr val="C00000"/>
                </a:solidFill>
              </a:rPr>
              <a:t>?</a:t>
            </a:r>
          </a:p>
        </p:txBody>
      </p:sp>
      <p:sp>
        <p:nvSpPr>
          <p:cNvPr id="3" name="CuadroTexto 2"/>
          <p:cNvSpPr txBox="1"/>
          <p:nvPr/>
        </p:nvSpPr>
        <p:spPr>
          <a:xfrm>
            <a:off x="2161310" y="1108364"/>
            <a:ext cx="9264072" cy="2585323"/>
          </a:xfrm>
          <a:prstGeom prst="rect">
            <a:avLst/>
          </a:prstGeom>
          <a:noFill/>
        </p:spPr>
        <p:txBody>
          <a:bodyPr wrap="square" rtlCol="0">
            <a:spAutoFit/>
          </a:bodyPr>
          <a:lstStyle/>
          <a:p>
            <a:r>
              <a:rPr lang="es-ES" dirty="0" smtClean="0"/>
              <a:t>Los grandes avances en la investigación en los últimos tiempos han supuesto:</a:t>
            </a:r>
          </a:p>
          <a:p>
            <a:endParaRPr lang="es-ES" dirty="0" smtClean="0"/>
          </a:p>
          <a:p>
            <a:pPr marL="342900" indent="-342900">
              <a:buAutoNum type="arabicParenR"/>
            </a:pPr>
            <a:r>
              <a:rPr lang="es-ES" dirty="0" smtClean="0"/>
              <a:t>Gran revolución tecnológica (técnicas de secuenciación genómica) que nos permite obtener ingente cantidad de datos</a:t>
            </a:r>
          </a:p>
          <a:p>
            <a:pPr marL="342900" indent="-342900">
              <a:buAutoNum type="arabicParenR"/>
            </a:pPr>
            <a:endParaRPr lang="es-ES" dirty="0"/>
          </a:p>
          <a:p>
            <a:pPr marL="342900" indent="-342900">
              <a:buAutoNum type="arabicParenR"/>
            </a:pPr>
            <a:r>
              <a:rPr lang="es-ES" dirty="0" smtClean="0"/>
              <a:t>Problemas a la hora de analizar e interpretar estas cantidades de datos</a:t>
            </a:r>
          </a:p>
          <a:p>
            <a:endParaRPr lang="es-ES" dirty="0" smtClean="0"/>
          </a:p>
          <a:p>
            <a:r>
              <a:rPr lang="es-ES" dirty="0" smtClean="0"/>
              <a:t>3)   Muchas de estas técnicas han puesto de manifiesto la necesidad de invertir obtención de </a:t>
            </a:r>
            <a:r>
              <a:rPr lang="es-ES" dirty="0"/>
              <a:t> </a:t>
            </a:r>
            <a:r>
              <a:rPr lang="es-ES" dirty="0" smtClean="0"/>
              <a:t>      	calidad de muestras y protocolos normalizados</a:t>
            </a:r>
            <a:endParaRPr lang="es-ES" dirty="0"/>
          </a:p>
        </p:txBody>
      </p:sp>
      <p:pic>
        <p:nvPicPr>
          <p:cNvPr id="4098" name="Picture 2" descr="http://www.ingenieros.es/files/noticias/ADN_13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848" y="4305607"/>
            <a:ext cx="2800061" cy="19696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i0.wp.com/hipertextual.com/files/2015/05/secuencia-genoma.jpg?resize=610%2C4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645" y="4305607"/>
            <a:ext cx="2966611" cy="1969635"/>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cdn2.hubspot.net/hubfs/252575/analizar_inform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8993" y="4305607"/>
            <a:ext cx="2966316" cy="196963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Gerade Verbindung 14"/>
          <p:cNvCxnSpPr/>
          <p:nvPr/>
        </p:nvCxnSpPr>
        <p:spPr>
          <a:xfrm>
            <a:off x="2428295" y="1004171"/>
            <a:ext cx="8286750" cy="1588"/>
          </a:xfrm>
          <a:prstGeom prst="line">
            <a:avLst/>
          </a:prstGeom>
          <a:ln w="381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0520485"/>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2222</TotalTime>
  <Words>2404</Words>
  <Application>Microsoft Office PowerPoint</Application>
  <PresentationFormat>Panorámica</PresentationFormat>
  <Paragraphs>265</Paragraphs>
  <Slides>29</Slides>
  <Notes>1</Notes>
  <HiddenSlides>0</HiddenSlides>
  <MMClips>0</MMClips>
  <ScaleCrop>false</ScaleCrop>
  <HeadingPairs>
    <vt:vector size="6" baseType="variant">
      <vt:variant>
        <vt:lpstr>Fuentes usadas</vt:lpstr>
      </vt:variant>
      <vt:variant>
        <vt:i4>9</vt:i4>
      </vt:variant>
      <vt:variant>
        <vt:lpstr>Tema</vt:lpstr>
      </vt:variant>
      <vt:variant>
        <vt:i4>1</vt:i4>
      </vt:variant>
      <vt:variant>
        <vt:lpstr>Títulos de diapositiva</vt:lpstr>
      </vt:variant>
      <vt:variant>
        <vt:i4>29</vt:i4>
      </vt:variant>
    </vt:vector>
  </HeadingPairs>
  <TitlesOfParts>
    <vt:vector size="39" baseType="lpstr">
      <vt:lpstr>ＭＳ Ｐゴシック</vt:lpstr>
      <vt:lpstr>Adobe Caslon Pro Bold</vt:lpstr>
      <vt:lpstr>Arial</vt:lpstr>
      <vt:lpstr>ArialMT</vt:lpstr>
      <vt:lpstr>Berlin Sans FB</vt:lpstr>
      <vt:lpstr>Calibri</vt:lpstr>
      <vt:lpstr>Comic Sans MS</vt:lpstr>
      <vt:lpstr>Times New Roman</vt:lpstr>
      <vt:lpstr>Wingdings</vt:lpstr>
      <vt:lpstr>1_Tema de Office</vt:lpstr>
      <vt:lpstr>Biobancos: La importancia de las muestras de tumores</vt:lpstr>
      <vt:lpstr>Biobancos</vt:lpstr>
      <vt:lpstr>Investigación biomédica: conceptos básicos</vt:lpstr>
      <vt:lpstr>Presentación de PowerPoint</vt:lpstr>
      <vt:lpstr>Presentación de PowerPoint</vt:lpstr>
      <vt:lpstr>Presentación de PowerPoint</vt:lpstr>
      <vt:lpstr>Presentación de PowerPoint</vt:lpstr>
      <vt:lpstr>¿Qué es un Biobanco? </vt:lpstr>
      <vt:lpstr>¿Porqué los biobancos?</vt:lpstr>
      <vt:lpstr>¿Porqué los biobancos?</vt:lpstr>
      <vt:lpstr>Presentación de PowerPoint</vt:lpstr>
      <vt:lpstr>Presentación de PowerPoint</vt:lpstr>
      <vt:lpstr>Biobancos: Un poco de historia…</vt:lpstr>
      <vt:lpstr>Biobancos: legislación</vt:lpstr>
      <vt:lpstr>Presentación de PowerPoint</vt:lpstr>
      <vt:lpstr>Uso de muestras: opciones del donante</vt:lpstr>
      <vt:lpstr>¿Cómo funciona un Biobanco?</vt:lpstr>
      <vt:lpstr>¿Qué tipo de muestras se almacenan en un Biobanco de investigación?</vt:lpstr>
      <vt:lpstr>¿Para que utilizan nuestros investigadores a los biobancos?</vt:lpstr>
      <vt:lpstr>Presentación de PowerPoint</vt:lpstr>
      <vt:lpstr>Donantes: ¿Cuáles son mis derechos?</vt:lpstr>
      <vt:lpstr>Donantes: Consentimiento informado</vt:lpstr>
      <vt:lpstr>Donantes: Consentimiento informado</vt:lpstr>
      <vt:lpstr>Donantes: Consentimiento informado</vt:lpstr>
      <vt:lpstr>Donantes: Consentimiento informado</vt:lpstr>
      <vt:lpstr>Donantes: Protección de datos y confidencialidad</vt:lpstr>
      <vt:lpstr>Donantes: ¿Qué muestras puedo donar? </vt:lpstr>
      <vt:lpstr>Donantes: ¿Cuáles son mis derechos?</vt:lpstr>
      <vt:lpstr>Dónde encontrarnos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Ajenjo.Nuria</dc:creator>
  <cp:lastModifiedBy>Ajenjo.Nuria</cp:lastModifiedBy>
  <cp:revision>144</cp:revision>
  <dcterms:created xsi:type="dcterms:W3CDTF">2015-04-07T15:37:21Z</dcterms:created>
  <dcterms:modified xsi:type="dcterms:W3CDTF">2015-12-14T15:34:39Z</dcterms:modified>
</cp:coreProperties>
</file>